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43"/>
  </p:notesMasterIdLst>
  <p:sldIdLst>
    <p:sldId id="256" r:id="rId2"/>
    <p:sldId id="346" r:id="rId3"/>
    <p:sldId id="349" r:id="rId4"/>
    <p:sldId id="351" r:id="rId5"/>
    <p:sldId id="350" r:id="rId6"/>
    <p:sldId id="355" r:id="rId7"/>
    <p:sldId id="364" r:id="rId8"/>
    <p:sldId id="365" r:id="rId9"/>
    <p:sldId id="367" r:id="rId10"/>
    <p:sldId id="348" r:id="rId11"/>
    <p:sldId id="373" r:id="rId12"/>
    <p:sldId id="374" r:id="rId13"/>
    <p:sldId id="376" r:id="rId14"/>
    <p:sldId id="377" r:id="rId15"/>
    <p:sldId id="378" r:id="rId16"/>
    <p:sldId id="379" r:id="rId17"/>
    <p:sldId id="380" r:id="rId18"/>
    <p:sldId id="381" r:id="rId19"/>
    <p:sldId id="382" r:id="rId20"/>
    <p:sldId id="383" r:id="rId21"/>
    <p:sldId id="384" r:id="rId22"/>
    <p:sldId id="385" r:id="rId23"/>
    <p:sldId id="386" r:id="rId24"/>
    <p:sldId id="389" r:id="rId25"/>
    <p:sldId id="390" r:id="rId26"/>
    <p:sldId id="387" r:id="rId27"/>
    <p:sldId id="388" r:id="rId28"/>
    <p:sldId id="391" r:id="rId29"/>
    <p:sldId id="392" r:id="rId30"/>
    <p:sldId id="393" r:id="rId31"/>
    <p:sldId id="394" r:id="rId32"/>
    <p:sldId id="395" r:id="rId33"/>
    <p:sldId id="397" r:id="rId34"/>
    <p:sldId id="398" r:id="rId35"/>
    <p:sldId id="399" r:id="rId36"/>
    <p:sldId id="400" r:id="rId37"/>
    <p:sldId id="401" r:id="rId38"/>
    <p:sldId id="402" r:id="rId39"/>
    <p:sldId id="403" r:id="rId40"/>
    <p:sldId id="404" r:id="rId41"/>
    <p:sldId id="371" r:id="rId42"/>
  </p:sldIdLst>
  <p:sldSz cx="9144000" cy="5143500" type="screen16x9"/>
  <p:notesSz cx="6858000" cy="9144000"/>
  <p:embeddedFontLst>
    <p:embeddedFont>
      <p:font typeface="Arvo" panose="020B0604020202020204" charset="0"/>
      <p:regular r:id="rId44"/>
      <p:bold r:id="rId45"/>
      <p:italic r:id="rId46"/>
      <p:boldItalic r:id="rId47"/>
    </p:embeddedFont>
    <p:embeddedFont>
      <p:font typeface="Roboto Condensed" panose="020B0604020202020204" charset="0"/>
      <p:regular r:id="rId48"/>
      <p:bold r:id="rId49"/>
      <p:italic r:id="rId50"/>
      <p:boldItalic r:id="rId51"/>
    </p:embeddedFont>
    <p:embeddedFont>
      <p:font typeface="Calibri" panose="020F0502020204030204" pitchFamily="34" charset="0"/>
      <p:regular r:id="rId52"/>
      <p:bold r:id="rId53"/>
      <p:italic r:id="rId54"/>
      <p:boldItalic r:id="rId55"/>
    </p:embeddedFont>
    <p:embeddedFont>
      <p:font typeface="Roboto Condensed Light" panose="020B0604020202020204" charset="0"/>
      <p:regular r:id="rId56"/>
      <p:bold r:id="rId57"/>
      <p:italic r:id="rId58"/>
      <p:boldItalic r:id="rId59"/>
    </p:embeddedFont>
    <p:embeddedFont>
      <p:font typeface="ＭＳ Ｐゴシック" panose="020B0600070205080204" pitchFamily="34" charset="-128"/>
      <p:regular r:id="rId6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DABFF"/>
    <a:srgbClr val="00338E"/>
    <a:srgbClr val="A50021"/>
    <a:srgbClr val="CC09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87CA831-11D2-4159-8545-C5A921CE741D}">
  <a:tblStyle styleId="{D87CA831-11D2-4159-8545-C5A921CE741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Estilo temático 1 - Énfasis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Estilo temático 1 - Énfasis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Estilo temático 1 - Énfasis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Estilo temático 1 - Énfasis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6" d="100"/>
          <a:sy n="146" d="100"/>
        </p:scale>
        <p:origin x="51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font" Target="fonts/font4.fntdata"/><Relationship Id="rId50" Type="http://schemas.openxmlformats.org/officeDocument/2006/relationships/font" Target="fonts/font7.fntdata"/><Relationship Id="rId55" Type="http://schemas.openxmlformats.org/officeDocument/2006/relationships/font" Target="fonts/font12.fntdata"/><Relationship Id="rId63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font" Target="fonts/font2.fntdata"/><Relationship Id="rId53" Type="http://schemas.openxmlformats.org/officeDocument/2006/relationships/font" Target="fonts/font10.fntdata"/><Relationship Id="rId58" Type="http://schemas.openxmlformats.org/officeDocument/2006/relationships/font" Target="fonts/font15.fntdata"/><Relationship Id="rId5" Type="http://schemas.openxmlformats.org/officeDocument/2006/relationships/slide" Target="slides/slide4.xml"/><Relationship Id="rId61" Type="http://schemas.openxmlformats.org/officeDocument/2006/relationships/presProps" Target="presProps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48" Type="http://schemas.openxmlformats.org/officeDocument/2006/relationships/font" Target="fonts/font5.fntdata"/><Relationship Id="rId56" Type="http://schemas.openxmlformats.org/officeDocument/2006/relationships/font" Target="fonts/font13.fntdata"/><Relationship Id="rId64" Type="http://schemas.openxmlformats.org/officeDocument/2006/relationships/tableStyles" Target="tableStyles.xml"/><Relationship Id="rId8" Type="http://schemas.openxmlformats.org/officeDocument/2006/relationships/slide" Target="slides/slide7.xml"/><Relationship Id="rId51" Type="http://schemas.openxmlformats.org/officeDocument/2006/relationships/font" Target="fonts/font8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font" Target="fonts/font3.fntdata"/><Relationship Id="rId59" Type="http://schemas.openxmlformats.org/officeDocument/2006/relationships/font" Target="fonts/font16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11.fntdata"/><Relationship Id="rId62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6.fntdata"/><Relationship Id="rId57" Type="http://schemas.openxmlformats.org/officeDocument/2006/relationships/font" Target="fonts/font14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font" Target="fonts/font1.fntdata"/><Relationship Id="rId52" Type="http://schemas.openxmlformats.org/officeDocument/2006/relationships/font" Target="fonts/font9.fntdata"/><Relationship Id="rId60" Type="http://schemas.openxmlformats.org/officeDocument/2006/relationships/font" Target="fonts/font17.fntdata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gif>
</file>

<file path=ppt/media/image10.jpeg>
</file>

<file path=ppt/media/image11.png>
</file>

<file path=ppt/media/image12.jpeg>
</file>

<file path=ppt/media/image2.png>
</file>

<file path=ppt/media/image3.gif>
</file>

<file path=ppt/media/image4.gif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03001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484890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535015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A500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  <a:solidFill>
            <a:srgbClr val="7DABFF"/>
          </a:solidFill>
        </p:grpSpPr>
        <p:sp>
          <p:nvSpPr>
            <p:cNvPr id="12" name="Google Shape;12;p2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4" name="Google Shape;14;p2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  <a:solidFill>
            <a:srgbClr val="CC092F"/>
          </a:solidFill>
        </p:grpSpPr>
        <p:sp>
          <p:nvSpPr>
            <p:cNvPr id="15" name="Google Shape;15;p2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3677236" y="4278349"/>
            <a:ext cx="5480829" cy="432996"/>
            <a:chOff x="5582265" y="4646738"/>
            <a:chExt cx="5480829" cy="432996"/>
          </a:xfrm>
        </p:grpSpPr>
        <p:sp>
          <p:nvSpPr>
            <p:cNvPr id="18" name="Google Shape;18;p2"/>
            <p:cNvSpPr/>
            <p:nvPr/>
          </p:nvSpPr>
          <p:spPr>
            <a:xfrm rot="10800000">
              <a:off x="5582265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" name="Google Shape;19;p2"/>
            <p:cNvGrpSpPr/>
            <p:nvPr/>
          </p:nvGrpSpPr>
          <p:grpSpPr>
            <a:xfrm flipH="1">
              <a:off x="5585232" y="4646738"/>
              <a:ext cx="5477861" cy="304551"/>
              <a:chOff x="-24158748" y="330075"/>
              <a:chExt cx="30568423" cy="169950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24158748" y="330081"/>
                <a:ext cx="289080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710175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29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>
            <a:off x="5697214" y="2635519"/>
            <a:ext cx="889200" cy="2964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25" name="Google Shape;25;p3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26" name="Google Shape;26;p3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28" name="Google Shape;28;p3"/>
          <p:cNvGrpSpPr/>
          <p:nvPr/>
        </p:nvGrpSpPr>
        <p:grpSpPr>
          <a:xfrm rot="10800000" flipH="1">
            <a:off x="-2" y="2924826"/>
            <a:ext cx="6589087" cy="2027268"/>
            <a:chOff x="-9894852" y="-4493254"/>
            <a:chExt cx="21200407" cy="6522740"/>
          </a:xfrm>
        </p:grpSpPr>
        <p:sp>
          <p:nvSpPr>
            <p:cNvPr id="29" name="Google Shape;29;p3"/>
            <p:cNvSpPr/>
            <p:nvPr/>
          </p:nvSpPr>
          <p:spPr>
            <a:xfrm>
              <a:off x="-9894852" y="-4493114"/>
              <a:ext cx="146853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31" name="Google Shape;31;p3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32" name="Google Shape;32;p3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" name="Google Shape;33;p3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34" name="Google Shape;34;p3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3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3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37" name="Google Shape;37;p3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3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9" name="Google Shape;39;p3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5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63" name="Google Shape;63;p5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64" name="Google Shape;64;p5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65" name="Google Shape;65;p5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67" name="Google Shape;67;p5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68" name="Google Shape;68;p5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9" name="Google Shape;69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70" name="Google Shape;70;p5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71" name="Google Shape;71;p5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" name="Google Shape;72;p5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73" name="Google Shape;73;p5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" name="Google Shape;75;p5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76" name="Google Shape;76;p5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5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8" name="Google Shape;78;p5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▰"/>
              <a:defRPr/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SzPts val="2400"/>
              <a:buChar char="▻"/>
              <a:defRPr/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pic>
        <p:nvPicPr>
          <p:cNvPr id="21" name="Imagen 2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7" y="270850"/>
            <a:ext cx="1238277" cy="1009650"/>
          </a:xfrm>
          <a:prstGeom prst="rect">
            <a:avLst/>
          </a:prstGeom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8/20/2019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2182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0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grpSp>
        <p:nvGrpSpPr>
          <p:cNvPr id="164" name="Google Shape;164;p10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165" name="Google Shape;165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6" name="Google Shape;166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67" name="Google Shape;167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0" name="Google Shape;170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2" name="Google Shape;172;p10"/>
          <p:cNvGrpSpPr/>
          <p:nvPr/>
        </p:nvGrpSpPr>
        <p:grpSpPr>
          <a:xfrm rot="10800000">
            <a:off x="-8" y="-2"/>
            <a:ext cx="2202830" cy="670795"/>
            <a:chOff x="5575242" y="4472723"/>
            <a:chExt cx="2202830" cy="670795"/>
          </a:xfrm>
        </p:grpSpPr>
        <p:sp>
          <p:nvSpPr>
            <p:cNvPr id="173" name="Google Shape;173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4" name="Google Shape;174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75" name="Google Shape;175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7" name="Google Shape;177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8" name="Google Shape;178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19" name="Imagen 1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7" y="270850"/>
            <a:ext cx="1238277" cy="1009650"/>
          </a:xfrm>
          <a:prstGeom prst="rect">
            <a:avLst/>
          </a:prstGeom>
        </p:spPr>
      </p:pic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805655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▰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8" r:id="rId4"/>
    <p:sldLayoutId id="2147483659" r:id="rId5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xkcd.com/1409/" TargetMode="Externa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18784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Introducción a las Bases de Datos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657"/>
            <a:ext cx="3328827" cy="951093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873303" y="2969231"/>
            <a:ext cx="36473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 smtClean="0">
                <a:solidFill>
                  <a:srgbClr val="FFC000"/>
                </a:solidFill>
              </a:rPr>
              <a:t>Dr. Leon Felipe Palafox Novack</a:t>
            </a:r>
          </a:p>
          <a:p>
            <a:r>
              <a:rPr lang="es-MX" sz="1600" b="1" dirty="0" smtClean="0">
                <a:solidFill>
                  <a:srgbClr val="FFC000"/>
                </a:solidFill>
              </a:rPr>
              <a:t>lpalafox@up.edu.mx</a:t>
            </a:r>
            <a:endParaRPr lang="es-MX" sz="1600" b="1" dirty="0">
              <a:solidFill>
                <a:srgbClr val="FFC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Otros modelos de BD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 smtClean="0"/>
              <a:t>Alguien tiene que aprender esto</a:t>
            </a: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42245223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Por que habría otros modelos?</a:t>
            </a:r>
            <a:endParaRPr lang="es-MX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Hay 3 modelos principales:</a:t>
            </a:r>
          </a:p>
          <a:p>
            <a:pPr lvl="1"/>
            <a:r>
              <a:rPr lang="es-MX" dirty="0" err="1" smtClean="0"/>
              <a:t>Jerarquico</a:t>
            </a:r>
            <a:endParaRPr lang="es-MX" dirty="0" smtClean="0"/>
          </a:p>
          <a:p>
            <a:pPr lvl="1"/>
            <a:r>
              <a:rPr lang="es-MX" dirty="0" smtClean="0"/>
              <a:t>De red (</a:t>
            </a:r>
            <a:r>
              <a:rPr lang="es-MX" dirty="0" err="1" smtClean="0"/>
              <a:t>network</a:t>
            </a:r>
            <a:r>
              <a:rPr lang="es-MX" dirty="0" smtClean="0"/>
              <a:t>)</a:t>
            </a:r>
          </a:p>
          <a:p>
            <a:pPr lvl="1"/>
            <a:r>
              <a:rPr lang="es-MX" dirty="0" smtClean="0"/>
              <a:t>Relacional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216280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Pregunta!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¿Qué les parece que es importante considerar cuando hablamos de los datos?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973405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Pregunta!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¿Qué les parece que es importante considerar cuando hablamos de los datos?</a:t>
            </a:r>
          </a:p>
          <a:p>
            <a:pPr lvl="1"/>
            <a:r>
              <a:rPr lang="es-MX" dirty="0" smtClean="0"/>
              <a:t>Redundancia de los datos</a:t>
            </a:r>
          </a:p>
          <a:p>
            <a:pPr lvl="1"/>
            <a:r>
              <a:rPr lang="es-MX" dirty="0" smtClean="0"/>
              <a:t>Independencia Física de los datos</a:t>
            </a:r>
          </a:p>
          <a:p>
            <a:pPr lvl="1"/>
            <a:r>
              <a:rPr lang="es-MX" dirty="0" smtClean="0"/>
              <a:t>Independencia lógica de los datos</a:t>
            </a:r>
          </a:p>
          <a:p>
            <a:pPr lvl="1"/>
            <a:r>
              <a:rPr lang="es-MX" dirty="0" smtClean="0"/>
              <a:t>Lenguaje de alto nivel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613643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¿Por que estudiamos bases de datos viejas?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14</a:t>
            </a:fld>
            <a:endParaRPr lang="es-MX"/>
          </a:p>
        </p:txBody>
      </p:sp>
      <p:pic>
        <p:nvPicPr>
          <p:cNvPr id="1026" name="Picture 2" descr="Standard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2087" y="1435189"/>
            <a:ext cx="5360546" cy="3034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7581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Modelo Jerárquico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15</a:t>
            </a:fld>
            <a:endParaRPr lang="es-MX"/>
          </a:p>
        </p:txBody>
      </p:sp>
      <p:pic>
        <p:nvPicPr>
          <p:cNvPr id="1026" name="Picture 2" descr="hierarchical_model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80792" y="1650137"/>
            <a:ext cx="3467100" cy="28098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788858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16</a:t>
            </a:fld>
            <a:endParaRPr lang="es-MX"/>
          </a:p>
        </p:txBody>
      </p:sp>
      <p:sp>
        <p:nvSpPr>
          <p:cNvPr id="5" name="Rectángulo 4"/>
          <p:cNvSpPr/>
          <p:nvPr/>
        </p:nvSpPr>
        <p:spPr>
          <a:xfrm>
            <a:off x="1633591" y="1304818"/>
            <a:ext cx="1736333" cy="6472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Guardias</a:t>
            </a:r>
            <a:endParaRPr lang="es-MX" dirty="0"/>
          </a:p>
        </p:txBody>
      </p:sp>
      <p:sp>
        <p:nvSpPr>
          <p:cNvPr id="6" name="Rectángulo 5"/>
          <p:cNvSpPr/>
          <p:nvPr/>
        </p:nvSpPr>
        <p:spPr>
          <a:xfrm>
            <a:off x="1878208" y="2268876"/>
            <a:ext cx="1736333" cy="6472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Jaulas</a:t>
            </a:r>
            <a:endParaRPr lang="es-MX" dirty="0"/>
          </a:p>
        </p:txBody>
      </p:sp>
      <p:sp>
        <p:nvSpPr>
          <p:cNvPr id="7" name="Rectángulo 6"/>
          <p:cNvSpPr/>
          <p:nvPr/>
        </p:nvSpPr>
        <p:spPr>
          <a:xfrm>
            <a:off x="2308010" y="3232934"/>
            <a:ext cx="1736333" cy="6472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Animales</a:t>
            </a:r>
            <a:endParaRPr lang="es-MX" dirty="0"/>
          </a:p>
        </p:txBody>
      </p:sp>
      <p:sp>
        <p:nvSpPr>
          <p:cNvPr id="8" name="Rectángulo 7"/>
          <p:cNvSpPr/>
          <p:nvPr/>
        </p:nvSpPr>
        <p:spPr>
          <a:xfrm>
            <a:off x="5279204" y="1299681"/>
            <a:ext cx="1736333" cy="647272"/>
          </a:xfrm>
          <a:prstGeom prst="rect">
            <a:avLst/>
          </a:prstGeom>
        </p:spPr>
        <p:style>
          <a:lnRef idx="0">
            <a:schemeClr val="accent1"/>
          </a:lnRef>
          <a:fillRef idx="1003">
            <a:schemeClr val="dk2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Guardias</a:t>
            </a:r>
            <a:endParaRPr lang="es-MX" dirty="0"/>
          </a:p>
        </p:txBody>
      </p:sp>
      <p:sp>
        <p:nvSpPr>
          <p:cNvPr id="9" name="Rectángulo 8"/>
          <p:cNvSpPr/>
          <p:nvPr/>
        </p:nvSpPr>
        <p:spPr>
          <a:xfrm>
            <a:off x="5523821" y="2263739"/>
            <a:ext cx="1736333" cy="647272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Animales</a:t>
            </a:r>
            <a:endParaRPr lang="es-MX" dirty="0"/>
          </a:p>
        </p:txBody>
      </p:sp>
      <p:sp>
        <p:nvSpPr>
          <p:cNvPr id="10" name="Rectángulo 9"/>
          <p:cNvSpPr/>
          <p:nvPr/>
        </p:nvSpPr>
        <p:spPr>
          <a:xfrm>
            <a:off x="5953623" y="3227797"/>
            <a:ext cx="1736333" cy="647272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Jaulas</a:t>
            </a:r>
            <a:endParaRPr lang="es-MX" dirty="0"/>
          </a:p>
        </p:txBody>
      </p:sp>
      <p:cxnSp>
        <p:nvCxnSpPr>
          <p:cNvPr id="16" name="Conector angular 15"/>
          <p:cNvCxnSpPr>
            <a:stCxn id="5" idx="2"/>
            <a:endCxn id="6" idx="0"/>
          </p:cNvCxnSpPr>
          <p:nvPr/>
        </p:nvCxnSpPr>
        <p:spPr>
          <a:xfrm rot="16200000" flipH="1">
            <a:off x="2465673" y="1988174"/>
            <a:ext cx="316786" cy="24461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Conector angular 19"/>
          <p:cNvCxnSpPr>
            <a:stCxn id="6" idx="2"/>
            <a:endCxn id="7" idx="0"/>
          </p:cNvCxnSpPr>
          <p:nvPr/>
        </p:nvCxnSpPr>
        <p:spPr>
          <a:xfrm rot="16200000" flipH="1">
            <a:off x="2802883" y="2859640"/>
            <a:ext cx="316786" cy="42980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Conector angular 21"/>
          <p:cNvCxnSpPr>
            <a:stCxn id="8" idx="2"/>
            <a:endCxn id="9" idx="0"/>
          </p:cNvCxnSpPr>
          <p:nvPr/>
        </p:nvCxnSpPr>
        <p:spPr>
          <a:xfrm rot="16200000" flipH="1">
            <a:off x="6111286" y="1983037"/>
            <a:ext cx="316786" cy="24461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Conector angular 23"/>
          <p:cNvCxnSpPr>
            <a:stCxn id="9" idx="2"/>
            <a:endCxn id="10" idx="0"/>
          </p:cNvCxnSpPr>
          <p:nvPr/>
        </p:nvCxnSpPr>
        <p:spPr>
          <a:xfrm rot="16200000" flipH="1">
            <a:off x="6448496" y="2854503"/>
            <a:ext cx="316786" cy="42980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32107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17</a:t>
            </a:fld>
            <a:endParaRPr lang="es-MX"/>
          </a:p>
        </p:txBody>
      </p:sp>
      <p:graphicFrame>
        <p:nvGraphicFramePr>
          <p:cNvPr id="3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42924850"/>
              </p:ext>
            </p:extLst>
          </p:nvPr>
        </p:nvGraphicFramePr>
        <p:xfrm>
          <a:off x="530384" y="1294259"/>
          <a:ext cx="2675152" cy="1957869"/>
        </p:xfrm>
        <a:graphic>
          <a:graphicData uri="http://schemas.openxmlformats.org/drawingml/2006/table">
            <a:tbl>
              <a:tblPr/>
              <a:tblGrid>
                <a:gridCol w="8917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917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917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29103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ID</a:t>
                      </a:r>
                      <a:endParaRPr kumimoji="1" lang="ja-JP" alt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Nombre</a:t>
                      </a:r>
                      <a:endParaRPr kumimoji="1" lang="ja-JP" alt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Depto</a:t>
                      </a:r>
                      <a:endParaRPr kumimoji="1" lang="ja-JP" alt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9103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123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Pedro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Pastura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9103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345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Ana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Jungla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5202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689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Felipe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Siberia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45202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654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Maria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Sabana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4" name="Table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92690743"/>
              </p:ext>
            </p:extLst>
          </p:nvPr>
        </p:nvGraphicFramePr>
        <p:xfrm>
          <a:off x="4607512" y="1294259"/>
          <a:ext cx="2675152" cy="2351726"/>
        </p:xfrm>
        <a:graphic>
          <a:graphicData uri="http://schemas.openxmlformats.org/drawingml/2006/table">
            <a:tbl>
              <a:tblPr/>
              <a:tblGrid>
                <a:gridCol w="8917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9171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89171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429103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ID</a:t>
                      </a:r>
                      <a:endParaRPr kumimoji="1" lang="ja-JP" alt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1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Especie</a:t>
                      </a:r>
                      <a:endParaRPr kumimoji="1" lang="ja-JP" alt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FFFFFF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Guardia ID</a:t>
                      </a:r>
                      <a:endParaRPr kumimoji="1" lang="ja-JP" altLang="en-US" sz="1600" b="1" i="0" u="none" strike="noStrike" cap="none" normalizeH="0" baseline="0" dirty="0">
                        <a:ln>
                          <a:noFill/>
                        </a:ln>
                        <a:solidFill>
                          <a:srgbClr val="FFFFFF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9103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1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León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654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9103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2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Tigre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345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5202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3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Oso Polar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689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D0D8E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45202"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4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 err="1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Elefante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base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1" lang="en-US" altLang="ja-JP" sz="16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Calibri" charset="0"/>
                          <a:ea typeface="ＭＳ Ｐゴシック" charset="0"/>
                          <a:cs typeface="ＭＳ Ｐゴシック" charset="0"/>
                        </a:rPr>
                        <a:t>654</a:t>
                      </a:r>
                      <a:endParaRPr kumimoji="1" lang="ja-JP" altLang="en-US" sz="16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charset="0"/>
                        <a:ea typeface="ＭＳ Ｐゴシック" charset="0"/>
                        <a:cs typeface="ＭＳ Ｐゴシック" charset="0"/>
                      </a:endParaRPr>
                    </a:p>
                  </a:txBody>
                  <a:tcPr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E9ED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5" name="CuadroTexto 4"/>
          <p:cNvSpPr txBox="1"/>
          <p:nvPr/>
        </p:nvSpPr>
        <p:spPr>
          <a:xfrm>
            <a:off x="530384" y="904125"/>
            <a:ext cx="9108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/>
              <a:t>Guardias</a:t>
            </a:r>
            <a:endParaRPr lang="es-MX" dirty="0"/>
          </a:p>
        </p:txBody>
      </p:sp>
      <p:sp>
        <p:nvSpPr>
          <p:cNvPr id="6" name="CuadroTexto 5"/>
          <p:cNvSpPr txBox="1"/>
          <p:nvPr/>
        </p:nvSpPr>
        <p:spPr>
          <a:xfrm>
            <a:off x="4620615" y="904124"/>
            <a:ext cx="9220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/>
              <a:t>Animales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8086713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Problemas</a:t>
            </a:r>
            <a:endParaRPr lang="es-MX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3994031" cy="3145500"/>
          </a:xfrm>
        </p:spPr>
        <p:txBody>
          <a:bodyPr/>
          <a:lstStyle/>
          <a:p>
            <a:r>
              <a:rPr lang="es-MX" dirty="0" smtClean="0"/>
              <a:t>Que pasa con los animales que comparten una jaula?</a:t>
            </a:r>
          </a:p>
          <a:p>
            <a:r>
              <a:rPr lang="es-MX" dirty="0" smtClean="0"/>
              <a:t>Que pasa con los animales que comparten jaula y tienen diferentes guardias.</a:t>
            </a:r>
            <a:endParaRPr lang="es-MX" dirty="0"/>
          </a:p>
        </p:txBody>
      </p:sp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18</a:t>
            </a:fld>
            <a:endParaRPr lang="es-MX"/>
          </a:p>
        </p:txBody>
      </p:sp>
      <p:sp>
        <p:nvSpPr>
          <p:cNvPr id="5" name="Rectángulo 4"/>
          <p:cNvSpPr/>
          <p:nvPr/>
        </p:nvSpPr>
        <p:spPr>
          <a:xfrm>
            <a:off x="5881667" y="1489753"/>
            <a:ext cx="1736333" cy="6472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Guardias</a:t>
            </a:r>
            <a:endParaRPr lang="es-MX" dirty="0"/>
          </a:p>
        </p:txBody>
      </p:sp>
      <p:sp>
        <p:nvSpPr>
          <p:cNvPr id="6" name="Rectángulo 5"/>
          <p:cNvSpPr/>
          <p:nvPr/>
        </p:nvSpPr>
        <p:spPr>
          <a:xfrm>
            <a:off x="6126284" y="2453811"/>
            <a:ext cx="1736333" cy="6472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Jaulas</a:t>
            </a:r>
            <a:endParaRPr lang="es-MX" dirty="0"/>
          </a:p>
        </p:txBody>
      </p:sp>
      <p:sp>
        <p:nvSpPr>
          <p:cNvPr id="7" name="Rectángulo 6"/>
          <p:cNvSpPr/>
          <p:nvPr/>
        </p:nvSpPr>
        <p:spPr>
          <a:xfrm>
            <a:off x="6556086" y="3417869"/>
            <a:ext cx="1736333" cy="6472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Animales</a:t>
            </a:r>
            <a:endParaRPr lang="es-MX" dirty="0"/>
          </a:p>
        </p:txBody>
      </p:sp>
      <p:cxnSp>
        <p:nvCxnSpPr>
          <p:cNvPr id="8" name="Conector angular 7"/>
          <p:cNvCxnSpPr>
            <a:stCxn id="5" idx="2"/>
            <a:endCxn id="6" idx="0"/>
          </p:cNvCxnSpPr>
          <p:nvPr/>
        </p:nvCxnSpPr>
        <p:spPr>
          <a:xfrm rot="16200000" flipH="1">
            <a:off x="6713749" y="2173109"/>
            <a:ext cx="316786" cy="24461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angular 8"/>
          <p:cNvCxnSpPr>
            <a:stCxn id="6" idx="2"/>
            <a:endCxn id="7" idx="0"/>
          </p:cNvCxnSpPr>
          <p:nvPr/>
        </p:nvCxnSpPr>
        <p:spPr>
          <a:xfrm rot="16200000" flipH="1">
            <a:off x="7050959" y="3044575"/>
            <a:ext cx="316786" cy="42980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617609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Problemas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La estructura jerárquica tiene problemas de redundancia</a:t>
            </a:r>
          </a:p>
          <a:p>
            <a:pPr lvl="1"/>
            <a:r>
              <a:rPr lang="es-MX" dirty="0" smtClean="0"/>
              <a:t>Se repite información</a:t>
            </a:r>
          </a:p>
          <a:p>
            <a:pPr lvl="1"/>
            <a:r>
              <a:rPr lang="es-MX" dirty="0" smtClean="0"/>
              <a:t>Puede llegar a ser inconsistente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19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1859859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Que se vio la clase pasada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 smtClean="0"/>
              <a:t>Recordar es vivir!</a:t>
            </a: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24962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20</a:t>
            </a:fld>
            <a:endParaRPr lang="es-MX"/>
          </a:p>
        </p:txBody>
      </p:sp>
      <p:sp>
        <p:nvSpPr>
          <p:cNvPr id="5" name="CuadroTexto 4"/>
          <p:cNvSpPr txBox="1"/>
          <p:nvPr/>
        </p:nvSpPr>
        <p:spPr>
          <a:xfrm>
            <a:off x="523982" y="1099335"/>
            <a:ext cx="302037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000" b="1" dirty="0" smtClean="0">
                <a:solidFill>
                  <a:srgbClr val="FF0000"/>
                </a:solidFill>
              </a:rPr>
              <a:t>Problema Fundamental</a:t>
            </a:r>
            <a:endParaRPr lang="es-MX" sz="2000" b="1" dirty="0">
              <a:solidFill>
                <a:srgbClr val="FF0000"/>
              </a:solidFill>
            </a:endParaRPr>
          </a:p>
        </p:txBody>
      </p:sp>
      <p:sp>
        <p:nvSpPr>
          <p:cNvPr id="6" name="Rectángulo 5"/>
          <p:cNvSpPr/>
          <p:nvPr/>
        </p:nvSpPr>
        <p:spPr>
          <a:xfrm>
            <a:off x="3451893" y="1499445"/>
            <a:ext cx="1736333" cy="6472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Guardias</a:t>
            </a:r>
            <a:endParaRPr lang="es-MX" dirty="0"/>
          </a:p>
        </p:txBody>
      </p:sp>
      <p:sp>
        <p:nvSpPr>
          <p:cNvPr id="7" name="Rectángulo 6"/>
          <p:cNvSpPr/>
          <p:nvPr/>
        </p:nvSpPr>
        <p:spPr>
          <a:xfrm>
            <a:off x="1521813" y="2925840"/>
            <a:ext cx="1736333" cy="6472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Jaulas</a:t>
            </a:r>
            <a:endParaRPr lang="es-MX" dirty="0"/>
          </a:p>
        </p:txBody>
      </p:sp>
      <p:sp>
        <p:nvSpPr>
          <p:cNvPr id="8" name="Rectángulo 7"/>
          <p:cNvSpPr/>
          <p:nvPr/>
        </p:nvSpPr>
        <p:spPr>
          <a:xfrm>
            <a:off x="5881667" y="2925840"/>
            <a:ext cx="1736333" cy="6472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Animales</a:t>
            </a:r>
            <a:endParaRPr lang="es-MX" dirty="0"/>
          </a:p>
        </p:txBody>
      </p:sp>
      <p:cxnSp>
        <p:nvCxnSpPr>
          <p:cNvPr id="9" name="Conector angular 8"/>
          <p:cNvCxnSpPr>
            <a:stCxn id="6" idx="2"/>
            <a:endCxn id="7" idx="0"/>
          </p:cNvCxnSpPr>
          <p:nvPr/>
        </p:nvCxnSpPr>
        <p:spPr>
          <a:xfrm rot="5400000">
            <a:off x="2965459" y="1571238"/>
            <a:ext cx="779123" cy="193008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Conector angular 9"/>
          <p:cNvCxnSpPr>
            <a:stCxn id="6" idx="2"/>
            <a:endCxn id="8" idx="0"/>
          </p:cNvCxnSpPr>
          <p:nvPr/>
        </p:nvCxnSpPr>
        <p:spPr>
          <a:xfrm rot="16200000" flipH="1">
            <a:off x="5145386" y="1321391"/>
            <a:ext cx="779123" cy="242977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CuadroTexto 13"/>
          <p:cNvSpPr txBox="1"/>
          <p:nvPr/>
        </p:nvSpPr>
        <p:spPr>
          <a:xfrm>
            <a:off x="4981254" y="3904751"/>
            <a:ext cx="26484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000" b="1" dirty="0" smtClean="0">
                <a:solidFill>
                  <a:srgbClr val="FF0000"/>
                </a:solidFill>
              </a:rPr>
              <a:t>No es una jerarquía!</a:t>
            </a:r>
            <a:endParaRPr lang="es-MX" sz="2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51376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Bases de datos jerárquicas comerciales</a:t>
            </a:r>
            <a:endParaRPr lang="es-MX" dirty="0"/>
          </a:p>
        </p:txBody>
      </p:sp>
      <p:sp>
        <p:nvSpPr>
          <p:cNvPr id="4" name="Marcador de texto 3"/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4805689" cy="3145500"/>
          </a:xfrm>
        </p:spPr>
        <p:txBody>
          <a:bodyPr/>
          <a:lstStyle/>
          <a:p>
            <a:r>
              <a:rPr lang="es-MX" sz="1400" dirty="0" smtClean="0"/>
              <a:t>IMS (IBM)</a:t>
            </a:r>
          </a:p>
          <a:p>
            <a:pPr lvl="1"/>
            <a:r>
              <a:rPr lang="es-MX" sz="1400" dirty="0" smtClean="0"/>
              <a:t>Cada segmento tiene una </a:t>
            </a:r>
            <a:r>
              <a:rPr lang="es-MX" sz="1400" dirty="0" err="1" smtClean="0"/>
              <a:t>hierarchichal</a:t>
            </a:r>
            <a:r>
              <a:rPr lang="es-MX" sz="1400" dirty="0" smtClean="0"/>
              <a:t> </a:t>
            </a:r>
            <a:r>
              <a:rPr lang="es-MX" sz="1400" dirty="0" err="1" smtClean="0"/>
              <a:t>sequential</a:t>
            </a:r>
            <a:r>
              <a:rPr lang="es-MX" sz="1400" dirty="0" smtClean="0"/>
              <a:t> </a:t>
            </a:r>
            <a:r>
              <a:rPr lang="es-MX" sz="1400" dirty="0" err="1" smtClean="0"/>
              <a:t>key</a:t>
            </a:r>
            <a:r>
              <a:rPr lang="es-MX" sz="1400" dirty="0" smtClean="0"/>
              <a:t> (HSK)</a:t>
            </a:r>
          </a:p>
          <a:p>
            <a:r>
              <a:rPr lang="es-MX" sz="1400" dirty="0" smtClean="0"/>
              <a:t>Lenguaje propio:</a:t>
            </a:r>
          </a:p>
          <a:p>
            <a:pPr lvl="1"/>
            <a:r>
              <a:rPr lang="es-MX" sz="1400" dirty="0" smtClean="0"/>
              <a:t>Encontrar todos los guardias de la jaula 5</a:t>
            </a:r>
          </a:p>
          <a:p>
            <a:pPr lvl="2"/>
            <a:r>
              <a:rPr lang="es-MX" sz="1400" dirty="0" smtClean="0"/>
              <a:t>GU Guardia</a:t>
            </a:r>
          </a:p>
          <a:p>
            <a:pPr lvl="2"/>
            <a:r>
              <a:rPr lang="es-MX" sz="1400" dirty="0" smtClean="0"/>
              <a:t>GNP Jaulas (id = 6)</a:t>
            </a:r>
          </a:p>
          <a:p>
            <a:pPr lvl="2"/>
            <a:r>
              <a:rPr lang="es-MX" sz="1400" dirty="0" err="1" smtClean="0"/>
              <a:t>Until</a:t>
            </a:r>
            <a:r>
              <a:rPr lang="es-MX" sz="1400" dirty="0" smtClean="0"/>
              <a:t> no more</a:t>
            </a:r>
          </a:p>
          <a:p>
            <a:pPr lvl="3"/>
            <a:r>
              <a:rPr lang="es-MX" sz="1400" dirty="0" smtClean="0"/>
              <a:t>GN Guardia</a:t>
            </a:r>
          </a:p>
          <a:p>
            <a:pPr lvl="3"/>
            <a:r>
              <a:rPr lang="es-MX" sz="1400" dirty="0" smtClean="0"/>
              <a:t>GNP Jaulas (id = 6)</a:t>
            </a:r>
            <a:endParaRPr lang="es-MX" sz="1400" dirty="0"/>
          </a:p>
        </p:txBody>
      </p:sp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21</a:t>
            </a:fld>
            <a:endParaRPr lang="es-MX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78598" y="1446063"/>
            <a:ext cx="2583102" cy="2908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8755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IMS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Algunos comandos son muy rápidos</a:t>
            </a:r>
          </a:p>
          <a:p>
            <a:pPr lvl="1"/>
            <a:r>
              <a:rPr lang="es-MX" dirty="0" smtClean="0"/>
              <a:t>Otros son terriblemente lentos</a:t>
            </a:r>
          </a:p>
          <a:p>
            <a:pPr lvl="1"/>
            <a:r>
              <a:rPr lang="es-MX" dirty="0" smtClean="0"/>
              <a:t>Depende mucho  (demasiado) del esquema y del tipo de disco</a:t>
            </a:r>
          </a:p>
          <a:p>
            <a:r>
              <a:rPr lang="es-MX" dirty="0" smtClean="0"/>
              <a:t>Los IMS </a:t>
            </a:r>
            <a:r>
              <a:rPr lang="es-MX" dirty="0" err="1" smtClean="0"/>
              <a:t>Wizards</a:t>
            </a:r>
            <a:r>
              <a:rPr lang="es-MX" dirty="0" smtClean="0"/>
              <a:t> hacen cantidades bestiales de dinero (aún hoy en día).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453772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Problemas de IMS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Se duplican los datos (es jerárquico)</a:t>
            </a:r>
          </a:p>
          <a:p>
            <a:r>
              <a:rPr lang="es-MX" dirty="0" smtClean="0"/>
              <a:t>Tienes que programar el algoritmo de búsqueda.</a:t>
            </a:r>
          </a:p>
          <a:p>
            <a:r>
              <a:rPr lang="es-MX" dirty="0" smtClean="0"/>
              <a:t>Los datos no son muy independientes físicamente (lógica de la computadora)</a:t>
            </a:r>
          </a:p>
          <a:p>
            <a:r>
              <a:rPr lang="es-MX" dirty="0" smtClean="0"/>
              <a:t>No puede hacer </a:t>
            </a:r>
            <a:r>
              <a:rPr lang="es-MX" dirty="0" err="1" smtClean="0"/>
              <a:t>inserts</a:t>
            </a:r>
            <a:r>
              <a:rPr lang="es-MX" dirty="0" smtClean="0"/>
              <a:t> en la estructura lógica.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046561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Otros casos de conflicto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24</a:t>
            </a:fld>
            <a:endParaRPr lang="es-MX"/>
          </a:p>
        </p:txBody>
      </p:sp>
      <p:sp>
        <p:nvSpPr>
          <p:cNvPr id="5" name="Rectángulo 4"/>
          <p:cNvSpPr/>
          <p:nvPr/>
        </p:nvSpPr>
        <p:spPr>
          <a:xfrm>
            <a:off x="2720938" y="1700373"/>
            <a:ext cx="1736333" cy="647272"/>
          </a:xfrm>
          <a:prstGeom prst="rect">
            <a:avLst/>
          </a:prstGeom>
        </p:spPr>
        <p:style>
          <a:lnRef idx="0">
            <a:schemeClr val="accent1"/>
          </a:lnRef>
          <a:fillRef idx="1003">
            <a:schemeClr val="dk2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Guardias</a:t>
            </a:r>
            <a:endParaRPr lang="es-MX" dirty="0"/>
          </a:p>
        </p:txBody>
      </p:sp>
      <p:sp>
        <p:nvSpPr>
          <p:cNvPr id="6" name="Rectángulo 5"/>
          <p:cNvSpPr/>
          <p:nvPr/>
        </p:nvSpPr>
        <p:spPr>
          <a:xfrm>
            <a:off x="2965555" y="2664431"/>
            <a:ext cx="1736333" cy="647272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Animales</a:t>
            </a:r>
            <a:endParaRPr lang="es-MX" dirty="0"/>
          </a:p>
        </p:txBody>
      </p:sp>
      <p:sp>
        <p:nvSpPr>
          <p:cNvPr id="7" name="Rectángulo 6"/>
          <p:cNvSpPr/>
          <p:nvPr/>
        </p:nvSpPr>
        <p:spPr>
          <a:xfrm>
            <a:off x="3395357" y="3628489"/>
            <a:ext cx="1736333" cy="647272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Jaulas</a:t>
            </a:r>
            <a:endParaRPr lang="es-MX" dirty="0"/>
          </a:p>
        </p:txBody>
      </p:sp>
      <p:cxnSp>
        <p:nvCxnSpPr>
          <p:cNvPr id="8" name="Conector angular 7"/>
          <p:cNvCxnSpPr>
            <a:stCxn id="5" idx="2"/>
            <a:endCxn id="6" idx="0"/>
          </p:cNvCxnSpPr>
          <p:nvPr/>
        </p:nvCxnSpPr>
        <p:spPr>
          <a:xfrm rot="16200000" flipH="1">
            <a:off x="3553020" y="2383729"/>
            <a:ext cx="316786" cy="24461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angular 8"/>
          <p:cNvCxnSpPr>
            <a:stCxn id="6" idx="2"/>
            <a:endCxn id="7" idx="0"/>
          </p:cNvCxnSpPr>
          <p:nvPr/>
        </p:nvCxnSpPr>
        <p:spPr>
          <a:xfrm rot="16200000" flipH="1">
            <a:off x="3890230" y="3255195"/>
            <a:ext cx="316786" cy="42980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ángulo 9"/>
          <p:cNvSpPr/>
          <p:nvPr/>
        </p:nvSpPr>
        <p:spPr>
          <a:xfrm>
            <a:off x="5570055" y="3628489"/>
            <a:ext cx="1736333" cy="647272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Alimento</a:t>
            </a:r>
            <a:endParaRPr lang="es-MX" dirty="0"/>
          </a:p>
        </p:txBody>
      </p:sp>
      <p:cxnSp>
        <p:nvCxnSpPr>
          <p:cNvPr id="11" name="Conector angular 10"/>
          <p:cNvCxnSpPr>
            <a:stCxn id="6" idx="3"/>
            <a:endCxn id="10" idx="0"/>
          </p:cNvCxnSpPr>
          <p:nvPr/>
        </p:nvCxnSpPr>
        <p:spPr>
          <a:xfrm>
            <a:off x="4701888" y="2988067"/>
            <a:ext cx="1736334" cy="640422"/>
          </a:xfrm>
          <a:prstGeom prst="bent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718094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Otros casos de conflicto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3264565" cy="3145500"/>
          </a:xfrm>
        </p:spPr>
        <p:txBody>
          <a:bodyPr/>
          <a:lstStyle/>
          <a:p>
            <a:r>
              <a:rPr lang="es-MX" sz="2000" dirty="0" smtClean="0"/>
              <a:t>Que pasaría si cambiara el negocio, y ahora fuese un guardia por jaula?</a:t>
            </a:r>
            <a:endParaRPr lang="es-MX" sz="20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25</a:t>
            </a:fld>
            <a:endParaRPr lang="es-MX"/>
          </a:p>
        </p:txBody>
      </p:sp>
      <p:sp>
        <p:nvSpPr>
          <p:cNvPr id="5" name="Rectángulo 4"/>
          <p:cNvSpPr/>
          <p:nvPr/>
        </p:nvSpPr>
        <p:spPr>
          <a:xfrm>
            <a:off x="5649073" y="1659277"/>
            <a:ext cx="1736333" cy="647272"/>
          </a:xfrm>
          <a:prstGeom prst="rect">
            <a:avLst/>
          </a:prstGeom>
        </p:spPr>
        <p:style>
          <a:lnRef idx="0">
            <a:schemeClr val="accent1"/>
          </a:lnRef>
          <a:fillRef idx="1003">
            <a:schemeClr val="dk2"/>
          </a:fillRef>
          <a:effectRef idx="3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Guardias</a:t>
            </a:r>
            <a:endParaRPr lang="es-MX" dirty="0"/>
          </a:p>
        </p:txBody>
      </p:sp>
      <p:sp>
        <p:nvSpPr>
          <p:cNvPr id="6" name="Rectángulo 5"/>
          <p:cNvSpPr/>
          <p:nvPr/>
        </p:nvSpPr>
        <p:spPr>
          <a:xfrm>
            <a:off x="5893690" y="2623335"/>
            <a:ext cx="1736333" cy="647272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Animales</a:t>
            </a:r>
            <a:endParaRPr lang="es-MX" dirty="0"/>
          </a:p>
        </p:txBody>
      </p:sp>
      <p:sp>
        <p:nvSpPr>
          <p:cNvPr id="7" name="Rectángulo 6"/>
          <p:cNvSpPr/>
          <p:nvPr/>
        </p:nvSpPr>
        <p:spPr>
          <a:xfrm>
            <a:off x="6323492" y="3587393"/>
            <a:ext cx="1736333" cy="647272"/>
          </a:xfrm>
          <a:prstGeom prst="rect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Jaulas</a:t>
            </a:r>
            <a:endParaRPr lang="es-MX" dirty="0"/>
          </a:p>
        </p:txBody>
      </p:sp>
      <p:cxnSp>
        <p:nvCxnSpPr>
          <p:cNvPr id="8" name="Conector angular 7"/>
          <p:cNvCxnSpPr>
            <a:stCxn id="5" idx="2"/>
            <a:endCxn id="6" idx="0"/>
          </p:cNvCxnSpPr>
          <p:nvPr/>
        </p:nvCxnSpPr>
        <p:spPr>
          <a:xfrm rot="16200000" flipH="1">
            <a:off x="6481155" y="2342633"/>
            <a:ext cx="316786" cy="244617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Conector angular 8"/>
          <p:cNvCxnSpPr>
            <a:stCxn id="6" idx="2"/>
            <a:endCxn id="7" idx="0"/>
          </p:cNvCxnSpPr>
          <p:nvPr/>
        </p:nvCxnSpPr>
        <p:spPr>
          <a:xfrm rot="16200000" flipH="1">
            <a:off x="6818365" y="3214099"/>
            <a:ext cx="316786" cy="429802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Flecha curvada hacia arriba 9"/>
          <p:cNvSpPr/>
          <p:nvPr/>
        </p:nvSpPr>
        <p:spPr>
          <a:xfrm rot="16200000">
            <a:off x="7967463" y="3118356"/>
            <a:ext cx="1274296" cy="667819"/>
          </a:xfrm>
          <a:prstGeom prst="curvedUpArrow">
            <a:avLst>
              <a:gd name="adj1" fmla="val 29706"/>
              <a:gd name="adj2" fmla="val 50000"/>
              <a:gd name="adj3" fmla="val 25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6079650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Por que usar una base de datos IMS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26</a:t>
            </a:fld>
            <a:endParaRPr lang="es-MX"/>
          </a:p>
        </p:txBody>
      </p:sp>
      <p:pic>
        <p:nvPicPr>
          <p:cNvPr id="3074" name="Picture 2" descr="Image result for hierarchichal database comic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13813" y="2032606"/>
            <a:ext cx="5886450" cy="1952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628567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Que se hizo?</a:t>
            </a:r>
            <a:endParaRPr lang="es-MX" dirty="0"/>
          </a:p>
        </p:txBody>
      </p:sp>
      <p:sp>
        <p:nvSpPr>
          <p:cNvPr id="5" name="Marcador de texto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err="1" smtClean="0"/>
              <a:t>Codasyl</a:t>
            </a:r>
            <a:r>
              <a:rPr lang="es-MX" dirty="0" smtClean="0"/>
              <a:t> (</a:t>
            </a:r>
            <a:r>
              <a:rPr lang="es-MX" dirty="0" err="1" smtClean="0"/>
              <a:t>Committee</a:t>
            </a:r>
            <a:r>
              <a:rPr lang="es-MX" dirty="0" smtClean="0"/>
              <a:t> </a:t>
            </a:r>
            <a:r>
              <a:rPr lang="es-MX" dirty="0" err="1" smtClean="0"/>
              <a:t>on</a:t>
            </a:r>
            <a:r>
              <a:rPr lang="es-MX" dirty="0" smtClean="0"/>
              <a:t> Data </a:t>
            </a:r>
            <a:r>
              <a:rPr lang="es-MX" dirty="0" err="1" smtClean="0"/>
              <a:t>Systems</a:t>
            </a:r>
            <a:r>
              <a:rPr lang="es-MX" dirty="0" smtClean="0"/>
              <a:t> </a:t>
            </a:r>
            <a:r>
              <a:rPr lang="es-MX" dirty="0" err="1" smtClean="0"/>
              <a:t>Languages</a:t>
            </a:r>
            <a:r>
              <a:rPr lang="es-MX" dirty="0" smtClean="0"/>
              <a:t>)</a:t>
            </a:r>
          </a:p>
          <a:p>
            <a:pPr lvl="1"/>
            <a:r>
              <a:rPr lang="es-MX" dirty="0" smtClean="0"/>
              <a:t>Crearon un nuevo sistemas</a:t>
            </a:r>
          </a:p>
          <a:p>
            <a:pPr lvl="1"/>
            <a:r>
              <a:rPr lang="es-MX" dirty="0" smtClean="0"/>
              <a:t>Bases de Datos de Red</a:t>
            </a:r>
          </a:p>
          <a:p>
            <a:pPr lvl="1"/>
            <a:r>
              <a:rPr lang="es-MX" dirty="0" smtClean="0"/>
              <a:t>Se comercializó como IDS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27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815015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¿Por que estudiamos bases de datos viejas?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28</a:t>
            </a:fld>
            <a:endParaRPr lang="es-MX"/>
          </a:p>
        </p:txBody>
      </p:sp>
      <p:pic>
        <p:nvPicPr>
          <p:cNvPr id="1026" name="Picture 2" descr="Standard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02087" y="1435189"/>
            <a:ext cx="5360546" cy="3034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1119764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Base de Datos de Red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29</a:t>
            </a:fld>
            <a:endParaRPr lang="es-MX"/>
          </a:p>
        </p:txBody>
      </p:sp>
      <p:pic>
        <p:nvPicPr>
          <p:cNvPr id="4098" name="Picture 2" descr="https://upload.wikimedia.org/wikipedia/commons/thumb/1/1e/Bachmann_order_processing_model.tif/lossless-page1-564px-Bachmann_order_processing_model.tif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24634" y="1387011"/>
            <a:ext cx="4227021" cy="30578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735033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Modelo relacional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800" dirty="0" smtClean="0"/>
              <a:t>Es utilizado en la mayor parte de los sistemas de bases de datos.</a:t>
            </a:r>
          </a:p>
          <a:p>
            <a:r>
              <a:rPr lang="es-MX" sz="1800" dirty="0" smtClean="0"/>
              <a:t>Es un modelo muy simple</a:t>
            </a:r>
          </a:p>
          <a:p>
            <a:r>
              <a:rPr lang="es-MX" sz="1800" dirty="0" smtClean="0"/>
              <a:t>Se hacen las llamadas (</a:t>
            </a:r>
            <a:r>
              <a:rPr lang="es-MX" sz="1800" dirty="0" err="1" smtClean="0"/>
              <a:t>query</a:t>
            </a:r>
            <a:r>
              <a:rPr lang="es-MX" sz="1800" dirty="0" smtClean="0"/>
              <a:t>) con lenguajes de alto nivel: simple, pero expresivo.</a:t>
            </a:r>
          </a:p>
          <a:p>
            <a:pPr lvl="1"/>
            <a:r>
              <a:rPr lang="es-MX" sz="1800" dirty="0" smtClean="0"/>
              <a:t>Preguntas acerca de los contenidos de la base de datos.</a:t>
            </a:r>
          </a:p>
          <a:p>
            <a:r>
              <a:rPr lang="es-MX" sz="1800" dirty="0" smtClean="0"/>
              <a:t>Tiene implementaciones eficientes.</a:t>
            </a:r>
            <a:endParaRPr lang="es-MX" sz="18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13804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Bases de datos de red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2000" dirty="0" smtClean="0"/>
              <a:t>Son muy complejas.</a:t>
            </a:r>
          </a:p>
          <a:p>
            <a:r>
              <a:rPr lang="es-MX" sz="2000" dirty="0" smtClean="0"/>
              <a:t>Los esquemas son estáticos</a:t>
            </a:r>
          </a:p>
          <a:p>
            <a:pPr lvl="1"/>
            <a:r>
              <a:rPr lang="es-MX" sz="2000" dirty="0" smtClean="0"/>
              <a:t>Un cambio, implica cambiar toda la base de datos.</a:t>
            </a:r>
          </a:p>
          <a:p>
            <a:pPr lvl="1"/>
            <a:r>
              <a:rPr lang="es-MX" sz="2000" dirty="0" smtClean="0"/>
              <a:t>No hay independencia física ni lógica de los datos</a:t>
            </a:r>
          </a:p>
          <a:p>
            <a:r>
              <a:rPr lang="es-MX" sz="2000" dirty="0" smtClean="0"/>
              <a:t>Si cometes un error en la estructura, hay que cargar todos los datos de nuevo.</a:t>
            </a:r>
          </a:p>
          <a:p>
            <a:endParaRPr lang="es-MX" sz="20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30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002790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Ventaja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Se crearon las relaciones:</a:t>
            </a:r>
          </a:p>
          <a:p>
            <a:pPr lvl="1"/>
            <a:r>
              <a:rPr lang="es-MX" dirty="0" smtClean="0"/>
              <a:t>Se define el concepto de </a:t>
            </a:r>
            <a:r>
              <a:rPr lang="es-MX" dirty="0" err="1" smtClean="0"/>
              <a:t>tuple</a:t>
            </a:r>
            <a:r>
              <a:rPr lang="es-MX" dirty="0" smtClean="0"/>
              <a:t>:</a:t>
            </a:r>
          </a:p>
          <a:p>
            <a:pPr lvl="2"/>
            <a:r>
              <a:rPr lang="es-MX" dirty="0" smtClean="0"/>
              <a:t>Animal (nombre, especie, edad, alimento)</a:t>
            </a:r>
          </a:p>
          <a:p>
            <a:pPr lvl="2"/>
            <a:r>
              <a:rPr lang="es-MX" dirty="0" smtClean="0"/>
              <a:t>Guardia (id, nombre, edad)</a:t>
            </a:r>
          </a:p>
          <a:p>
            <a:pPr lvl="2"/>
            <a:r>
              <a:rPr lang="es-MX" dirty="0" smtClean="0"/>
              <a:t>Jaula (id, tamaño)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3807770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Como se debe de diseñar una base de datos?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Que quieres, no como lo quieres!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1260788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Diagrama entidad - relación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 smtClean="0"/>
              <a:t>Uno de los conceptos más importantes en BD</a:t>
            </a: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33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3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8565689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34</a:t>
            </a:fld>
            <a:endParaRPr lang="es-MX"/>
          </a:p>
        </p:txBody>
      </p:sp>
      <p:sp>
        <p:nvSpPr>
          <p:cNvPr id="7" name="Rectangle 3"/>
          <p:cNvSpPr/>
          <p:nvPr/>
        </p:nvSpPr>
        <p:spPr>
          <a:xfrm>
            <a:off x="3364787" y="833063"/>
            <a:ext cx="2286000" cy="762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Animal</a:t>
            </a:r>
            <a:endParaRPr lang="en-US" dirty="0"/>
          </a:p>
        </p:txBody>
      </p:sp>
      <p:sp>
        <p:nvSpPr>
          <p:cNvPr id="9" name="Rectangle 6"/>
          <p:cNvSpPr/>
          <p:nvPr/>
        </p:nvSpPr>
        <p:spPr>
          <a:xfrm>
            <a:off x="3821987" y="2852363"/>
            <a:ext cx="1600200" cy="381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Edad</a:t>
            </a:r>
            <a:endParaRPr lang="en-US" dirty="0"/>
          </a:p>
        </p:txBody>
      </p:sp>
      <p:sp>
        <p:nvSpPr>
          <p:cNvPr id="10" name="Rectangle 7"/>
          <p:cNvSpPr/>
          <p:nvPr/>
        </p:nvSpPr>
        <p:spPr>
          <a:xfrm>
            <a:off x="3821987" y="1861763"/>
            <a:ext cx="1600200" cy="381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Nombre</a:t>
            </a:r>
            <a:endParaRPr lang="en-US" dirty="0"/>
          </a:p>
        </p:txBody>
      </p:sp>
      <p:cxnSp>
        <p:nvCxnSpPr>
          <p:cNvPr id="11" name="Elbow Connector 21"/>
          <p:cNvCxnSpPr>
            <a:stCxn id="7" idx="1"/>
            <a:endCxn id="10" idx="1"/>
          </p:cNvCxnSpPr>
          <p:nvPr/>
        </p:nvCxnSpPr>
        <p:spPr>
          <a:xfrm rot="10800000" flipH="1" flipV="1">
            <a:off x="3364787" y="1214063"/>
            <a:ext cx="457200" cy="838200"/>
          </a:xfrm>
          <a:prstGeom prst="bentConnector3">
            <a:avLst>
              <a:gd name="adj1" fmla="val -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Elbow Connector 23"/>
          <p:cNvCxnSpPr>
            <a:stCxn id="7" idx="1"/>
            <a:endCxn id="9" idx="1"/>
          </p:cNvCxnSpPr>
          <p:nvPr/>
        </p:nvCxnSpPr>
        <p:spPr>
          <a:xfrm rot="10800000" flipH="1" flipV="1">
            <a:off x="3364787" y="1214063"/>
            <a:ext cx="457200" cy="1828800"/>
          </a:xfrm>
          <a:prstGeom prst="bentConnector3">
            <a:avLst>
              <a:gd name="adj1" fmla="val -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ectangle 30"/>
          <p:cNvSpPr/>
          <p:nvPr/>
        </p:nvSpPr>
        <p:spPr>
          <a:xfrm>
            <a:off x="3821988" y="3728663"/>
            <a:ext cx="1600200" cy="381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Especia</a:t>
            </a:r>
            <a:endParaRPr lang="en-US" dirty="0"/>
          </a:p>
        </p:txBody>
      </p:sp>
      <p:cxnSp>
        <p:nvCxnSpPr>
          <p:cNvPr id="14" name="Elbow Connector 32"/>
          <p:cNvCxnSpPr>
            <a:stCxn id="7" idx="1"/>
            <a:endCxn id="13" idx="1"/>
          </p:cNvCxnSpPr>
          <p:nvPr/>
        </p:nvCxnSpPr>
        <p:spPr>
          <a:xfrm rot="10800000" flipH="1" flipV="1">
            <a:off x="3364786" y="1214063"/>
            <a:ext cx="457201" cy="2705100"/>
          </a:xfrm>
          <a:prstGeom prst="bentConnector3">
            <a:avLst>
              <a:gd name="adj1" fmla="val -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41"/>
          <p:cNvSpPr txBox="1"/>
          <p:nvPr/>
        </p:nvSpPr>
        <p:spPr>
          <a:xfrm>
            <a:off x="3562144" y="168293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6" name="TextBox 42"/>
          <p:cNvSpPr txBox="1"/>
          <p:nvPr/>
        </p:nvSpPr>
        <p:spPr>
          <a:xfrm>
            <a:off x="3562144" y="271163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7" name="TextBox 43"/>
          <p:cNvSpPr txBox="1"/>
          <p:nvPr/>
        </p:nvSpPr>
        <p:spPr>
          <a:xfrm>
            <a:off x="3562144" y="354983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8" name="TextBox 46"/>
          <p:cNvSpPr txBox="1"/>
          <p:nvPr/>
        </p:nvSpPr>
        <p:spPr>
          <a:xfrm>
            <a:off x="3059987" y="1492431"/>
            <a:ext cx="7906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nombre</a:t>
            </a:r>
            <a:endParaRPr lang="en-US" dirty="0"/>
          </a:p>
        </p:txBody>
      </p:sp>
      <p:sp>
        <p:nvSpPr>
          <p:cNvPr id="19" name="TextBox 47"/>
          <p:cNvSpPr txBox="1"/>
          <p:nvPr/>
        </p:nvSpPr>
        <p:spPr>
          <a:xfrm>
            <a:off x="3059987" y="2483031"/>
            <a:ext cx="5822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edad</a:t>
            </a:r>
            <a:endParaRPr lang="en-US" dirty="0"/>
          </a:p>
        </p:txBody>
      </p:sp>
      <p:sp>
        <p:nvSpPr>
          <p:cNvPr id="20" name="TextBox 48"/>
          <p:cNvSpPr txBox="1"/>
          <p:nvPr/>
        </p:nvSpPr>
        <p:spPr>
          <a:xfrm>
            <a:off x="3059987" y="3321231"/>
            <a:ext cx="8018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especie</a:t>
            </a:r>
            <a:endParaRPr lang="en-US" dirty="0"/>
          </a:p>
        </p:txBody>
      </p:sp>
      <p:sp>
        <p:nvSpPr>
          <p:cNvPr id="21" name="TextBox 60"/>
          <p:cNvSpPr txBox="1"/>
          <p:nvPr/>
        </p:nvSpPr>
        <p:spPr>
          <a:xfrm>
            <a:off x="3104941" y="846320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22" name="TextBox 2"/>
          <p:cNvSpPr txBox="1"/>
          <p:nvPr/>
        </p:nvSpPr>
        <p:spPr>
          <a:xfrm>
            <a:off x="4964987" y="1214063"/>
            <a:ext cx="8184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 smtClean="0"/>
              <a:t>entidad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811571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35</a:t>
            </a:fld>
            <a:endParaRPr lang="es-MX"/>
          </a:p>
        </p:txBody>
      </p:sp>
      <p:sp>
        <p:nvSpPr>
          <p:cNvPr id="3" name="Rectangle 4"/>
          <p:cNvSpPr/>
          <p:nvPr/>
        </p:nvSpPr>
        <p:spPr>
          <a:xfrm>
            <a:off x="2327952" y="1531705"/>
            <a:ext cx="2286000" cy="762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Jaula</a:t>
            </a:r>
            <a:endParaRPr lang="en-US" dirty="0"/>
          </a:p>
        </p:txBody>
      </p:sp>
      <p:sp>
        <p:nvSpPr>
          <p:cNvPr id="5" name="Rectangle 24"/>
          <p:cNvSpPr/>
          <p:nvPr/>
        </p:nvSpPr>
        <p:spPr>
          <a:xfrm>
            <a:off x="5147352" y="2598505"/>
            <a:ext cx="1600200" cy="381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Tiempo</a:t>
            </a:r>
            <a:endParaRPr lang="en-US" dirty="0"/>
          </a:p>
        </p:txBody>
      </p:sp>
      <p:cxnSp>
        <p:nvCxnSpPr>
          <p:cNvPr id="6" name="Shape 28"/>
          <p:cNvCxnSpPr>
            <a:stCxn id="3" idx="3"/>
            <a:endCxn id="5" idx="1"/>
          </p:cNvCxnSpPr>
          <p:nvPr/>
        </p:nvCxnSpPr>
        <p:spPr>
          <a:xfrm>
            <a:off x="4613952" y="1912705"/>
            <a:ext cx="533400" cy="87630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38"/>
          <p:cNvSpPr txBox="1"/>
          <p:nvPr/>
        </p:nvSpPr>
        <p:spPr>
          <a:xfrm>
            <a:off x="4918752" y="2369905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8" name="TextBox 45"/>
          <p:cNvSpPr txBox="1"/>
          <p:nvPr/>
        </p:nvSpPr>
        <p:spPr>
          <a:xfrm>
            <a:off x="4842552" y="2109039"/>
            <a:ext cx="11592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horaComida</a:t>
            </a:r>
            <a:endParaRPr lang="en-US" dirty="0"/>
          </a:p>
        </p:txBody>
      </p:sp>
      <p:sp>
        <p:nvSpPr>
          <p:cNvPr id="9" name="TextBox 58"/>
          <p:cNvSpPr txBox="1"/>
          <p:nvPr/>
        </p:nvSpPr>
        <p:spPr>
          <a:xfrm>
            <a:off x="4613952" y="1544962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10" name="TextBox 50"/>
          <p:cNvSpPr txBox="1"/>
          <p:nvPr/>
        </p:nvSpPr>
        <p:spPr>
          <a:xfrm>
            <a:off x="3928152" y="1955424"/>
            <a:ext cx="84134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 smtClean="0"/>
              <a:t>entidad</a:t>
            </a:r>
            <a:endParaRPr lang="en-US" i="1" dirty="0"/>
          </a:p>
        </p:txBody>
      </p:sp>
      <p:sp>
        <p:nvSpPr>
          <p:cNvPr id="15" name="Rectangle 61"/>
          <p:cNvSpPr/>
          <p:nvPr/>
        </p:nvSpPr>
        <p:spPr>
          <a:xfrm>
            <a:off x="5147352" y="3493532"/>
            <a:ext cx="1321731" cy="381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Edificio</a:t>
            </a:r>
            <a:endParaRPr lang="en-US" dirty="0"/>
          </a:p>
        </p:txBody>
      </p:sp>
      <p:cxnSp>
        <p:nvCxnSpPr>
          <p:cNvPr id="16" name="Shape 62"/>
          <p:cNvCxnSpPr>
            <a:stCxn id="3" idx="3"/>
            <a:endCxn id="15" idx="1"/>
          </p:cNvCxnSpPr>
          <p:nvPr/>
        </p:nvCxnSpPr>
        <p:spPr>
          <a:xfrm>
            <a:off x="4613952" y="1912705"/>
            <a:ext cx="533400" cy="1771327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TextBox 71"/>
          <p:cNvSpPr txBox="1"/>
          <p:nvPr/>
        </p:nvSpPr>
        <p:spPr>
          <a:xfrm>
            <a:off x="4845692" y="2951035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18" name="TextBox 72"/>
          <p:cNvSpPr txBox="1"/>
          <p:nvPr/>
        </p:nvSpPr>
        <p:spPr>
          <a:xfrm>
            <a:off x="4901872" y="3155772"/>
            <a:ext cx="47320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edif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29061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36</a:t>
            </a:fld>
            <a:endParaRPr lang="es-MX"/>
          </a:p>
        </p:txBody>
      </p:sp>
      <p:sp>
        <p:nvSpPr>
          <p:cNvPr id="3" name="Rectangle 5"/>
          <p:cNvSpPr/>
          <p:nvPr/>
        </p:nvSpPr>
        <p:spPr>
          <a:xfrm>
            <a:off x="2636177" y="2260315"/>
            <a:ext cx="2286000" cy="762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smtClean="0"/>
              <a:t>Guardia</a:t>
            </a:r>
            <a:endParaRPr lang="en-US" dirty="0"/>
          </a:p>
        </p:txBody>
      </p:sp>
      <p:sp>
        <p:nvSpPr>
          <p:cNvPr id="5" name="Rectangle 29"/>
          <p:cNvSpPr/>
          <p:nvPr/>
        </p:nvSpPr>
        <p:spPr>
          <a:xfrm>
            <a:off x="5150777" y="3227579"/>
            <a:ext cx="1676400" cy="381000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 err="1" smtClean="0"/>
              <a:t>Nombre</a:t>
            </a:r>
            <a:endParaRPr lang="en-US" dirty="0"/>
          </a:p>
        </p:txBody>
      </p:sp>
      <p:cxnSp>
        <p:nvCxnSpPr>
          <p:cNvPr id="6" name="Shape 34"/>
          <p:cNvCxnSpPr>
            <a:stCxn id="3" idx="3"/>
            <a:endCxn id="5" idx="0"/>
          </p:cNvCxnSpPr>
          <p:nvPr/>
        </p:nvCxnSpPr>
        <p:spPr>
          <a:xfrm>
            <a:off x="4922177" y="2641315"/>
            <a:ext cx="1066800" cy="586264"/>
          </a:xfrm>
          <a:prstGeom prst="bentConnector2">
            <a:avLst/>
          </a:prstGeom>
          <a:ln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36"/>
          <p:cNvSpPr txBox="1"/>
          <p:nvPr/>
        </p:nvSpPr>
        <p:spPr>
          <a:xfrm>
            <a:off x="6016234" y="2820147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8" name="TextBox 44"/>
          <p:cNvSpPr txBox="1"/>
          <p:nvPr/>
        </p:nvSpPr>
        <p:spPr>
          <a:xfrm>
            <a:off x="5430395" y="2260315"/>
            <a:ext cx="79060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nombre</a:t>
            </a:r>
            <a:endParaRPr lang="en-US" dirty="0"/>
          </a:p>
        </p:txBody>
      </p:sp>
      <p:sp>
        <p:nvSpPr>
          <p:cNvPr id="9" name="TextBox 57"/>
          <p:cNvSpPr txBox="1"/>
          <p:nvPr/>
        </p:nvSpPr>
        <p:spPr>
          <a:xfrm>
            <a:off x="4922177" y="2283651"/>
            <a:ext cx="301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0" name="TextBox 59"/>
          <p:cNvSpPr txBox="1"/>
          <p:nvPr/>
        </p:nvSpPr>
        <p:spPr>
          <a:xfrm>
            <a:off x="4256151" y="2717515"/>
            <a:ext cx="127562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err="1" smtClean="0"/>
              <a:t>entidad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669827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texto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600" dirty="0" err="1" smtClean="0"/>
              <a:t>Animales</a:t>
            </a:r>
            <a:r>
              <a:rPr lang="en-US" sz="1600" dirty="0" smtClean="0"/>
              <a:t> </a:t>
            </a:r>
            <a:r>
              <a:rPr lang="en-US" sz="1600" dirty="0" err="1" smtClean="0"/>
              <a:t>tienen</a:t>
            </a:r>
            <a:r>
              <a:rPr lang="en-US" sz="1600" dirty="0" smtClean="0"/>
              <a:t>:</a:t>
            </a:r>
          </a:p>
          <a:p>
            <a:pPr lvl="1"/>
            <a:r>
              <a:rPr lang="en-US" sz="1600" dirty="0" smtClean="0"/>
              <a:t> </a:t>
            </a:r>
            <a:r>
              <a:rPr lang="en-US" sz="1600" dirty="0" err="1" smtClean="0"/>
              <a:t>Nombre</a:t>
            </a:r>
            <a:r>
              <a:rPr lang="en-US" sz="1600" dirty="0" smtClean="0"/>
              <a:t>, </a:t>
            </a:r>
            <a:r>
              <a:rPr lang="en-US" sz="1600" dirty="0" err="1" smtClean="0"/>
              <a:t>edad</a:t>
            </a:r>
            <a:r>
              <a:rPr lang="en-US" sz="1600" dirty="0" smtClean="0"/>
              <a:t>, </a:t>
            </a:r>
            <a:r>
              <a:rPr lang="en-US" sz="1600" dirty="0" err="1" smtClean="0"/>
              <a:t>especie</a:t>
            </a:r>
            <a:endParaRPr lang="en-US" sz="1600" dirty="0"/>
          </a:p>
          <a:p>
            <a:r>
              <a:rPr lang="en-US" sz="1600" dirty="0" err="1" smtClean="0"/>
              <a:t>Guardias</a:t>
            </a:r>
            <a:r>
              <a:rPr lang="en-US" sz="1600" dirty="0" smtClean="0"/>
              <a:t> </a:t>
            </a:r>
            <a:r>
              <a:rPr lang="en-US" sz="1600" dirty="0" err="1" smtClean="0"/>
              <a:t>tienen</a:t>
            </a:r>
            <a:r>
              <a:rPr lang="en-US" sz="1600" dirty="0" smtClean="0"/>
              <a:t>:</a:t>
            </a:r>
          </a:p>
          <a:p>
            <a:pPr lvl="1"/>
            <a:r>
              <a:rPr lang="en-US" sz="1600" dirty="0" err="1" smtClean="0"/>
              <a:t>Nombre</a:t>
            </a:r>
            <a:endParaRPr lang="en-US" sz="1600" dirty="0"/>
          </a:p>
          <a:p>
            <a:r>
              <a:rPr lang="en-US" sz="1600" dirty="0" err="1" smtClean="0"/>
              <a:t>Jaulas</a:t>
            </a:r>
            <a:r>
              <a:rPr lang="en-US" sz="1600" dirty="0" smtClean="0"/>
              <a:t> </a:t>
            </a:r>
            <a:r>
              <a:rPr lang="en-US" sz="1600" dirty="0" err="1" smtClean="0"/>
              <a:t>tienen</a:t>
            </a:r>
            <a:r>
              <a:rPr lang="en-US" sz="1600" dirty="0" smtClean="0"/>
              <a:t>:</a:t>
            </a:r>
          </a:p>
          <a:p>
            <a:pPr lvl="1"/>
            <a:r>
              <a:rPr lang="en-US" sz="1600" dirty="0" err="1" smtClean="0"/>
              <a:t>Tiempo</a:t>
            </a:r>
            <a:r>
              <a:rPr lang="en-US" sz="1600" dirty="0" smtClean="0"/>
              <a:t> de comida, </a:t>
            </a:r>
            <a:r>
              <a:rPr lang="en-US" sz="1600" dirty="0" err="1" smtClean="0"/>
              <a:t>edificio</a:t>
            </a:r>
            <a:endParaRPr lang="en-US" sz="1600" dirty="0"/>
          </a:p>
          <a:p>
            <a:r>
              <a:rPr lang="en-US" sz="1600" dirty="0" smtClean="0"/>
              <a:t>Los </a:t>
            </a:r>
            <a:r>
              <a:rPr lang="en-US" sz="1600" dirty="0" err="1" smtClean="0"/>
              <a:t>animales</a:t>
            </a:r>
            <a:r>
              <a:rPr lang="en-US" sz="1600" dirty="0" smtClean="0"/>
              <a:t> </a:t>
            </a:r>
            <a:r>
              <a:rPr lang="en-US" sz="1600" dirty="0" err="1" smtClean="0"/>
              <a:t>estan</a:t>
            </a:r>
            <a:r>
              <a:rPr lang="en-US" sz="1600" dirty="0" smtClean="0"/>
              <a:t> </a:t>
            </a:r>
            <a:r>
              <a:rPr lang="en-US" sz="1600" dirty="0" err="1" smtClean="0"/>
              <a:t>en</a:t>
            </a:r>
            <a:r>
              <a:rPr lang="en-US" sz="1600" dirty="0" smtClean="0"/>
              <a:t> 1 </a:t>
            </a:r>
            <a:r>
              <a:rPr lang="en-US" sz="1600" dirty="0" err="1" smtClean="0"/>
              <a:t>Jaula</a:t>
            </a:r>
            <a:r>
              <a:rPr lang="en-US" sz="1600" dirty="0" smtClean="0"/>
              <a:t>; las </a:t>
            </a:r>
            <a:r>
              <a:rPr lang="en-US" sz="1600" dirty="0" err="1" smtClean="0"/>
              <a:t>Jaulas</a:t>
            </a:r>
            <a:r>
              <a:rPr lang="en-US" sz="1600" dirty="0" smtClean="0"/>
              <a:t> </a:t>
            </a:r>
            <a:r>
              <a:rPr lang="en-US" sz="1600" dirty="0" err="1" smtClean="0"/>
              <a:t>tienen</a:t>
            </a:r>
            <a:r>
              <a:rPr lang="en-US" sz="1600" dirty="0" smtClean="0"/>
              <a:t> </a:t>
            </a:r>
            <a:r>
              <a:rPr lang="en-US" sz="1600" dirty="0" err="1" smtClean="0"/>
              <a:t>varios</a:t>
            </a:r>
            <a:r>
              <a:rPr lang="en-US" sz="1600" dirty="0" smtClean="0"/>
              <a:t> </a:t>
            </a:r>
            <a:r>
              <a:rPr lang="en-US" sz="1600" dirty="0" err="1" smtClean="0"/>
              <a:t>animales</a:t>
            </a:r>
            <a:endParaRPr lang="en-US" sz="1600" dirty="0"/>
          </a:p>
          <a:p>
            <a:r>
              <a:rPr lang="en-US" sz="1600" dirty="0" err="1" smtClean="0"/>
              <a:t>Guardias</a:t>
            </a:r>
            <a:r>
              <a:rPr lang="en-US" sz="1600" dirty="0" smtClean="0"/>
              <a:t> se </a:t>
            </a:r>
            <a:r>
              <a:rPr lang="en-US" sz="1600" dirty="0" err="1" smtClean="0"/>
              <a:t>asignan</a:t>
            </a:r>
            <a:r>
              <a:rPr lang="en-US" sz="1600" dirty="0" smtClean="0"/>
              <a:t> a </a:t>
            </a:r>
            <a:r>
              <a:rPr lang="en-US" sz="1600" dirty="0" err="1" smtClean="0"/>
              <a:t>varias</a:t>
            </a:r>
            <a:r>
              <a:rPr lang="en-US" sz="1600" dirty="0" smtClean="0"/>
              <a:t>; las </a:t>
            </a:r>
            <a:r>
              <a:rPr lang="en-US" sz="1600" dirty="0" err="1" smtClean="0"/>
              <a:t>jaulas</a:t>
            </a:r>
            <a:r>
              <a:rPr lang="en-US" sz="1600" dirty="0" smtClean="0"/>
              <a:t> </a:t>
            </a:r>
            <a:r>
              <a:rPr lang="en-US" sz="1600" dirty="0" err="1" smtClean="0"/>
              <a:t>tienen</a:t>
            </a:r>
            <a:r>
              <a:rPr lang="en-US" sz="1600" dirty="0" smtClean="0"/>
              <a:t> </a:t>
            </a:r>
            <a:r>
              <a:rPr lang="en-US" sz="1600" dirty="0" err="1" smtClean="0"/>
              <a:t>varios</a:t>
            </a:r>
            <a:r>
              <a:rPr lang="en-US" sz="1600" dirty="0" smtClean="0"/>
              <a:t> </a:t>
            </a:r>
            <a:r>
              <a:rPr lang="en-US" sz="1600" dirty="0" err="1" smtClean="0"/>
              <a:t>guardias</a:t>
            </a:r>
            <a:r>
              <a:rPr lang="en-US" sz="1600" dirty="0" smtClean="0"/>
              <a:t>.</a:t>
            </a:r>
            <a:endParaRPr lang="en-US" sz="1600" dirty="0"/>
          </a:p>
        </p:txBody>
      </p:sp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37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8581905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38</a:t>
            </a:fld>
            <a:endParaRPr lang="es-MX"/>
          </a:p>
        </p:txBody>
      </p:sp>
      <p:grpSp>
        <p:nvGrpSpPr>
          <p:cNvPr id="38" name="Grupo 37"/>
          <p:cNvGrpSpPr/>
          <p:nvPr/>
        </p:nvGrpSpPr>
        <p:grpSpPr>
          <a:xfrm>
            <a:off x="183223" y="690936"/>
            <a:ext cx="8531759" cy="3310091"/>
            <a:chOff x="573641" y="1101903"/>
            <a:chExt cx="8531759" cy="3310091"/>
          </a:xfrm>
        </p:grpSpPr>
        <p:sp>
          <p:nvSpPr>
            <p:cNvPr id="5" name="Rectangle 3"/>
            <p:cNvSpPr/>
            <p:nvPr/>
          </p:nvSpPr>
          <p:spPr>
            <a:xfrm>
              <a:off x="878441" y="1120739"/>
              <a:ext cx="2286000" cy="762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Animal</a:t>
              </a:r>
              <a:endParaRPr lang="en-US" dirty="0"/>
            </a:p>
          </p:txBody>
        </p:sp>
        <p:sp>
          <p:nvSpPr>
            <p:cNvPr id="6" name="Rectangle 6"/>
            <p:cNvSpPr/>
            <p:nvPr/>
          </p:nvSpPr>
          <p:spPr>
            <a:xfrm>
              <a:off x="1335641" y="3140039"/>
              <a:ext cx="16002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Edad</a:t>
              </a:r>
              <a:endParaRPr lang="en-US" dirty="0"/>
            </a:p>
          </p:txBody>
        </p:sp>
        <p:sp>
          <p:nvSpPr>
            <p:cNvPr id="7" name="Rectangle 7"/>
            <p:cNvSpPr/>
            <p:nvPr/>
          </p:nvSpPr>
          <p:spPr>
            <a:xfrm>
              <a:off x="1335641" y="2149439"/>
              <a:ext cx="16002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Nombre</a:t>
              </a:r>
              <a:endParaRPr lang="en-US" dirty="0"/>
            </a:p>
          </p:txBody>
        </p:sp>
        <p:cxnSp>
          <p:nvCxnSpPr>
            <p:cNvPr id="8" name="Elbow Connector 21"/>
            <p:cNvCxnSpPr>
              <a:stCxn id="5" idx="1"/>
              <a:endCxn id="7" idx="1"/>
            </p:cNvCxnSpPr>
            <p:nvPr/>
          </p:nvCxnSpPr>
          <p:spPr>
            <a:xfrm rot="10800000" flipH="1" flipV="1">
              <a:off x="878441" y="1501739"/>
              <a:ext cx="457200" cy="838200"/>
            </a:xfrm>
            <a:prstGeom prst="bentConnector3">
              <a:avLst>
                <a:gd name="adj1" fmla="val -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Elbow Connector 23"/>
            <p:cNvCxnSpPr>
              <a:stCxn id="5" idx="1"/>
              <a:endCxn id="6" idx="1"/>
            </p:cNvCxnSpPr>
            <p:nvPr/>
          </p:nvCxnSpPr>
          <p:spPr>
            <a:xfrm rot="10800000" flipH="1" flipV="1">
              <a:off x="878441" y="1501739"/>
              <a:ext cx="457200" cy="1828800"/>
            </a:xfrm>
            <a:prstGeom prst="bentConnector3">
              <a:avLst>
                <a:gd name="adj1" fmla="val -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30"/>
            <p:cNvSpPr/>
            <p:nvPr/>
          </p:nvSpPr>
          <p:spPr>
            <a:xfrm>
              <a:off x="1335642" y="4016339"/>
              <a:ext cx="16002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Especia</a:t>
              </a:r>
              <a:endParaRPr lang="en-US" dirty="0"/>
            </a:p>
          </p:txBody>
        </p:sp>
        <p:cxnSp>
          <p:nvCxnSpPr>
            <p:cNvPr id="11" name="Elbow Connector 32"/>
            <p:cNvCxnSpPr>
              <a:stCxn id="5" idx="1"/>
              <a:endCxn id="10" idx="1"/>
            </p:cNvCxnSpPr>
            <p:nvPr/>
          </p:nvCxnSpPr>
          <p:spPr>
            <a:xfrm rot="10800000" flipH="1" flipV="1">
              <a:off x="878440" y="1501739"/>
              <a:ext cx="457201" cy="2705100"/>
            </a:xfrm>
            <a:prstGeom prst="bentConnector3">
              <a:avLst>
                <a:gd name="adj1" fmla="val -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41"/>
            <p:cNvSpPr txBox="1"/>
            <p:nvPr/>
          </p:nvSpPr>
          <p:spPr>
            <a:xfrm>
              <a:off x="1075798" y="197060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13" name="TextBox 42"/>
            <p:cNvSpPr txBox="1"/>
            <p:nvPr/>
          </p:nvSpPr>
          <p:spPr>
            <a:xfrm>
              <a:off x="1075798" y="299930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14" name="TextBox 43"/>
            <p:cNvSpPr txBox="1"/>
            <p:nvPr/>
          </p:nvSpPr>
          <p:spPr>
            <a:xfrm>
              <a:off x="1075798" y="383750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15" name="TextBox 46"/>
            <p:cNvSpPr txBox="1"/>
            <p:nvPr/>
          </p:nvSpPr>
          <p:spPr>
            <a:xfrm>
              <a:off x="573641" y="1780107"/>
              <a:ext cx="79060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nombre</a:t>
              </a:r>
              <a:endParaRPr lang="en-US" dirty="0"/>
            </a:p>
          </p:txBody>
        </p:sp>
        <p:sp>
          <p:nvSpPr>
            <p:cNvPr id="16" name="TextBox 47"/>
            <p:cNvSpPr txBox="1"/>
            <p:nvPr/>
          </p:nvSpPr>
          <p:spPr>
            <a:xfrm>
              <a:off x="573641" y="2770707"/>
              <a:ext cx="5822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edad</a:t>
              </a:r>
              <a:endParaRPr lang="en-US" dirty="0"/>
            </a:p>
          </p:txBody>
        </p:sp>
        <p:sp>
          <p:nvSpPr>
            <p:cNvPr id="17" name="TextBox 48"/>
            <p:cNvSpPr txBox="1"/>
            <p:nvPr/>
          </p:nvSpPr>
          <p:spPr>
            <a:xfrm>
              <a:off x="573641" y="3608907"/>
              <a:ext cx="80182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especie</a:t>
              </a:r>
              <a:endParaRPr lang="en-US" dirty="0"/>
            </a:p>
          </p:txBody>
        </p:sp>
        <p:sp>
          <p:nvSpPr>
            <p:cNvPr id="18" name="TextBox 60"/>
            <p:cNvSpPr txBox="1"/>
            <p:nvPr/>
          </p:nvSpPr>
          <p:spPr>
            <a:xfrm>
              <a:off x="618595" y="113399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19" name="TextBox 2"/>
            <p:cNvSpPr txBox="1"/>
            <p:nvPr/>
          </p:nvSpPr>
          <p:spPr>
            <a:xfrm>
              <a:off x="2478641" y="1501739"/>
              <a:ext cx="81842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 err="1" smtClean="0"/>
                <a:t>entidad</a:t>
              </a:r>
              <a:endParaRPr lang="en-US" i="1" dirty="0"/>
            </a:p>
          </p:txBody>
        </p:sp>
        <p:sp>
          <p:nvSpPr>
            <p:cNvPr id="20" name="Rectangle 4"/>
            <p:cNvSpPr/>
            <p:nvPr/>
          </p:nvSpPr>
          <p:spPr>
            <a:xfrm>
              <a:off x="4685800" y="1101903"/>
              <a:ext cx="2286000" cy="762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Jaula</a:t>
              </a:r>
              <a:endParaRPr lang="en-US" dirty="0"/>
            </a:p>
          </p:txBody>
        </p:sp>
        <p:sp>
          <p:nvSpPr>
            <p:cNvPr id="21" name="Rectangle 24"/>
            <p:cNvSpPr/>
            <p:nvPr/>
          </p:nvSpPr>
          <p:spPr>
            <a:xfrm>
              <a:off x="7505200" y="2168703"/>
              <a:ext cx="16002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Tiempo</a:t>
              </a:r>
              <a:endParaRPr lang="en-US" dirty="0"/>
            </a:p>
          </p:txBody>
        </p:sp>
        <p:cxnSp>
          <p:nvCxnSpPr>
            <p:cNvPr id="22" name="Shape 28"/>
            <p:cNvCxnSpPr>
              <a:stCxn id="20" idx="3"/>
              <a:endCxn id="21" idx="1"/>
            </p:cNvCxnSpPr>
            <p:nvPr/>
          </p:nvCxnSpPr>
          <p:spPr>
            <a:xfrm>
              <a:off x="6971800" y="1482903"/>
              <a:ext cx="533400" cy="876300"/>
            </a:xfrm>
            <a:prstGeom prst="bentConnector3">
              <a:avLst>
                <a:gd name="adj1" fmla="val 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38"/>
            <p:cNvSpPr txBox="1"/>
            <p:nvPr/>
          </p:nvSpPr>
          <p:spPr>
            <a:xfrm>
              <a:off x="7276600" y="1940103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24" name="TextBox 45"/>
            <p:cNvSpPr txBox="1"/>
            <p:nvPr/>
          </p:nvSpPr>
          <p:spPr>
            <a:xfrm>
              <a:off x="7200400" y="1679237"/>
              <a:ext cx="115929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horaComida</a:t>
              </a:r>
              <a:endParaRPr lang="en-US" dirty="0"/>
            </a:p>
          </p:txBody>
        </p:sp>
        <p:sp>
          <p:nvSpPr>
            <p:cNvPr id="25" name="TextBox 58"/>
            <p:cNvSpPr txBox="1"/>
            <p:nvPr/>
          </p:nvSpPr>
          <p:spPr>
            <a:xfrm>
              <a:off x="6971800" y="1115160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26" name="TextBox 50"/>
            <p:cNvSpPr txBox="1"/>
            <p:nvPr/>
          </p:nvSpPr>
          <p:spPr>
            <a:xfrm>
              <a:off x="6286000" y="1525622"/>
              <a:ext cx="8413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 err="1" smtClean="0"/>
                <a:t>entidad</a:t>
              </a:r>
              <a:endParaRPr lang="en-US" i="1" dirty="0"/>
            </a:p>
          </p:txBody>
        </p:sp>
        <p:sp>
          <p:nvSpPr>
            <p:cNvPr id="27" name="Rectangle 61"/>
            <p:cNvSpPr/>
            <p:nvPr/>
          </p:nvSpPr>
          <p:spPr>
            <a:xfrm>
              <a:off x="7505200" y="3063730"/>
              <a:ext cx="1321731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Edificio</a:t>
              </a:r>
              <a:endParaRPr lang="en-US" dirty="0"/>
            </a:p>
          </p:txBody>
        </p:sp>
        <p:cxnSp>
          <p:nvCxnSpPr>
            <p:cNvPr id="28" name="Shape 62"/>
            <p:cNvCxnSpPr>
              <a:stCxn id="20" idx="3"/>
              <a:endCxn id="27" idx="1"/>
            </p:cNvCxnSpPr>
            <p:nvPr/>
          </p:nvCxnSpPr>
          <p:spPr>
            <a:xfrm>
              <a:off x="6971800" y="1482903"/>
              <a:ext cx="533400" cy="1771327"/>
            </a:xfrm>
            <a:prstGeom prst="bentConnector3">
              <a:avLst>
                <a:gd name="adj1" fmla="val 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71"/>
            <p:cNvSpPr txBox="1"/>
            <p:nvPr/>
          </p:nvSpPr>
          <p:spPr>
            <a:xfrm>
              <a:off x="7203540" y="2521233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30" name="TextBox 72"/>
            <p:cNvSpPr txBox="1"/>
            <p:nvPr/>
          </p:nvSpPr>
          <p:spPr>
            <a:xfrm>
              <a:off x="7259720" y="2725970"/>
              <a:ext cx="47320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edif</a:t>
              </a:r>
              <a:endParaRPr lang="en-US" dirty="0"/>
            </a:p>
          </p:txBody>
        </p:sp>
        <p:sp>
          <p:nvSpPr>
            <p:cNvPr id="31" name="Rectangle 5"/>
            <p:cNvSpPr/>
            <p:nvPr/>
          </p:nvSpPr>
          <p:spPr>
            <a:xfrm>
              <a:off x="3658823" y="3063730"/>
              <a:ext cx="2286000" cy="762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Guardia</a:t>
              </a:r>
              <a:endParaRPr lang="en-US" dirty="0"/>
            </a:p>
          </p:txBody>
        </p:sp>
        <p:sp>
          <p:nvSpPr>
            <p:cNvPr id="32" name="Rectangle 29"/>
            <p:cNvSpPr/>
            <p:nvPr/>
          </p:nvSpPr>
          <p:spPr>
            <a:xfrm>
              <a:off x="6173423" y="4030994"/>
              <a:ext cx="16764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Nombre</a:t>
              </a:r>
              <a:endParaRPr lang="en-US" dirty="0"/>
            </a:p>
          </p:txBody>
        </p:sp>
        <p:cxnSp>
          <p:nvCxnSpPr>
            <p:cNvPr id="33" name="Shape 34"/>
            <p:cNvCxnSpPr>
              <a:stCxn id="31" idx="3"/>
              <a:endCxn id="32" idx="0"/>
            </p:cNvCxnSpPr>
            <p:nvPr/>
          </p:nvCxnSpPr>
          <p:spPr>
            <a:xfrm>
              <a:off x="5944823" y="3444730"/>
              <a:ext cx="1066800" cy="586264"/>
            </a:xfrm>
            <a:prstGeom prst="bentConnector2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6"/>
            <p:cNvSpPr txBox="1"/>
            <p:nvPr/>
          </p:nvSpPr>
          <p:spPr>
            <a:xfrm>
              <a:off x="7038880" y="3623562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35" name="TextBox 44"/>
            <p:cNvSpPr txBox="1"/>
            <p:nvPr/>
          </p:nvSpPr>
          <p:spPr>
            <a:xfrm>
              <a:off x="6453041" y="3063730"/>
              <a:ext cx="79060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nombre</a:t>
              </a:r>
              <a:endParaRPr lang="en-US" dirty="0"/>
            </a:p>
          </p:txBody>
        </p:sp>
        <p:sp>
          <p:nvSpPr>
            <p:cNvPr id="36" name="TextBox 57"/>
            <p:cNvSpPr txBox="1"/>
            <p:nvPr/>
          </p:nvSpPr>
          <p:spPr>
            <a:xfrm>
              <a:off x="5944823" y="308706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37" name="TextBox 59"/>
            <p:cNvSpPr txBox="1"/>
            <p:nvPr/>
          </p:nvSpPr>
          <p:spPr>
            <a:xfrm>
              <a:off x="5278797" y="3520930"/>
              <a:ext cx="127562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 err="1" smtClean="0"/>
                <a:t>entidad</a:t>
              </a:r>
              <a:endParaRPr lang="en-US" i="1" dirty="0"/>
            </a:p>
          </p:txBody>
        </p:sp>
      </p:grpSp>
    </p:spTree>
    <p:extLst>
      <p:ext uri="{BB962C8B-B14F-4D97-AF65-F5344CB8AC3E}">
        <p14:creationId xmlns:p14="http://schemas.microsoft.com/office/powerpoint/2010/main" val="2173208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39</a:t>
            </a:fld>
            <a:endParaRPr lang="es-MX"/>
          </a:p>
        </p:txBody>
      </p:sp>
      <p:sp>
        <p:nvSpPr>
          <p:cNvPr id="3" name="Rectángulo 2"/>
          <p:cNvSpPr/>
          <p:nvPr/>
        </p:nvSpPr>
        <p:spPr>
          <a:xfrm>
            <a:off x="316379" y="4086027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Los </a:t>
            </a:r>
            <a:r>
              <a:rPr lang="en-US" dirty="0" err="1" smtClean="0"/>
              <a:t>animales</a:t>
            </a:r>
            <a:r>
              <a:rPr lang="en-US" dirty="0" smtClean="0"/>
              <a:t> </a:t>
            </a:r>
            <a:r>
              <a:rPr lang="en-US" dirty="0" err="1"/>
              <a:t>estan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1 </a:t>
            </a:r>
            <a:r>
              <a:rPr lang="en-US" dirty="0" err="1"/>
              <a:t>Jaula</a:t>
            </a:r>
            <a:r>
              <a:rPr lang="en-US" dirty="0"/>
              <a:t>; las </a:t>
            </a:r>
            <a:r>
              <a:rPr lang="en-US" dirty="0" err="1"/>
              <a:t>Jaulas</a:t>
            </a:r>
            <a:r>
              <a:rPr lang="en-US" dirty="0"/>
              <a:t> </a:t>
            </a:r>
            <a:r>
              <a:rPr lang="en-US" dirty="0" err="1"/>
              <a:t>tienen</a:t>
            </a:r>
            <a:r>
              <a:rPr lang="en-US" dirty="0"/>
              <a:t> </a:t>
            </a:r>
            <a:r>
              <a:rPr lang="en-US" dirty="0" err="1"/>
              <a:t>varios</a:t>
            </a:r>
            <a:r>
              <a:rPr lang="en-US" dirty="0"/>
              <a:t> </a:t>
            </a:r>
            <a:r>
              <a:rPr lang="en-US" dirty="0" err="1"/>
              <a:t>animales</a:t>
            </a:r>
            <a:endParaRPr lang="en-US" dirty="0"/>
          </a:p>
        </p:txBody>
      </p:sp>
      <p:grpSp>
        <p:nvGrpSpPr>
          <p:cNvPr id="4" name="Grupo 3"/>
          <p:cNvGrpSpPr/>
          <p:nvPr/>
        </p:nvGrpSpPr>
        <p:grpSpPr>
          <a:xfrm>
            <a:off x="183223" y="690936"/>
            <a:ext cx="8531759" cy="3310091"/>
            <a:chOff x="573641" y="1101903"/>
            <a:chExt cx="8531759" cy="3310091"/>
          </a:xfrm>
        </p:grpSpPr>
        <p:sp>
          <p:nvSpPr>
            <p:cNvPr id="5" name="Rectangle 3"/>
            <p:cNvSpPr/>
            <p:nvPr/>
          </p:nvSpPr>
          <p:spPr>
            <a:xfrm>
              <a:off x="878441" y="1120739"/>
              <a:ext cx="2286000" cy="762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Animal</a:t>
              </a:r>
              <a:endParaRPr lang="en-US" dirty="0"/>
            </a:p>
          </p:txBody>
        </p:sp>
        <p:sp>
          <p:nvSpPr>
            <p:cNvPr id="6" name="Rectangle 6"/>
            <p:cNvSpPr/>
            <p:nvPr/>
          </p:nvSpPr>
          <p:spPr>
            <a:xfrm>
              <a:off x="1335641" y="3140039"/>
              <a:ext cx="16002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Edad</a:t>
              </a:r>
              <a:endParaRPr lang="en-US" dirty="0"/>
            </a:p>
          </p:txBody>
        </p:sp>
        <p:sp>
          <p:nvSpPr>
            <p:cNvPr id="7" name="Rectangle 7"/>
            <p:cNvSpPr/>
            <p:nvPr/>
          </p:nvSpPr>
          <p:spPr>
            <a:xfrm>
              <a:off x="1335641" y="2149439"/>
              <a:ext cx="16002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Nombre</a:t>
              </a:r>
              <a:endParaRPr lang="en-US" dirty="0"/>
            </a:p>
          </p:txBody>
        </p:sp>
        <p:cxnSp>
          <p:nvCxnSpPr>
            <p:cNvPr id="8" name="Elbow Connector 21"/>
            <p:cNvCxnSpPr>
              <a:stCxn id="5" idx="1"/>
              <a:endCxn id="7" idx="1"/>
            </p:cNvCxnSpPr>
            <p:nvPr/>
          </p:nvCxnSpPr>
          <p:spPr>
            <a:xfrm rot="10800000" flipH="1" flipV="1">
              <a:off x="878441" y="1501739"/>
              <a:ext cx="457200" cy="838200"/>
            </a:xfrm>
            <a:prstGeom prst="bentConnector3">
              <a:avLst>
                <a:gd name="adj1" fmla="val -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Elbow Connector 23"/>
            <p:cNvCxnSpPr>
              <a:stCxn id="5" idx="1"/>
              <a:endCxn id="6" idx="1"/>
            </p:cNvCxnSpPr>
            <p:nvPr/>
          </p:nvCxnSpPr>
          <p:spPr>
            <a:xfrm rot="10800000" flipH="1" flipV="1">
              <a:off x="878441" y="1501739"/>
              <a:ext cx="457200" cy="1828800"/>
            </a:xfrm>
            <a:prstGeom prst="bentConnector3">
              <a:avLst>
                <a:gd name="adj1" fmla="val -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30"/>
            <p:cNvSpPr/>
            <p:nvPr/>
          </p:nvSpPr>
          <p:spPr>
            <a:xfrm>
              <a:off x="1335642" y="4016339"/>
              <a:ext cx="16002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Especia</a:t>
              </a:r>
              <a:endParaRPr lang="en-US" dirty="0"/>
            </a:p>
          </p:txBody>
        </p:sp>
        <p:cxnSp>
          <p:nvCxnSpPr>
            <p:cNvPr id="11" name="Elbow Connector 32"/>
            <p:cNvCxnSpPr>
              <a:stCxn id="5" idx="1"/>
              <a:endCxn id="10" idx="1"/>
            </p:cNvCxnSpPr>
            <p:nvPr/>
          </p:nvCxnSpPr>
          <p:spPr>
            <a:xfrm rot="10800000" flipH="1" flipV="1">
              <a:off x="878440" y="1501739"/>
              <a:ext cx="457201" cy="2705100"/>
            </a:xfrm>
            <a:prstGeom prst="bentConnector3">
              <a:avLst>
                <a:gd name="adj1" fmla="val -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41"/>
            <p:cNvSpPr txBox="1"/>
            <p:nvPr/>
          </p:nvSpPr>
          <p:spPr>
            <a:xfrm>
              <a:off x="1075798" y="197060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13" name="TextBox 42"/>
            <p:cNvSpPr txBox="1"/>
            <p:nvPr/>
          </p:nvSpPr>
          <p:spPr>
            <a:xfrm>
              <a:off x="1075798" y="299930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14" name="TextBox 43"/>
            <p:cNvSpPr txBox="1"/>
            <p:nvPr/>
          </p:nvSpPr>
          <p:spPr>
            <a:xfrm>
              <a:off x="1075798" y="383750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15" name="TextBox 46"/>
            <p:cNvSpPr txBox="1"/>
            <p:nvPr/>
          </p:nvSpPr>
          <p:spPr>
            <a:xfrm>
              <a:off x="573641" y="1780107"/>
              <a:ext cx="79060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nombre</a:t>
              </a:r>
              <a:endParaRPr lang="en-US" dirty="0"/>
            </a:p>
          </p:txBody>
        </p:sp>
        <p:sp>
          <p:nvSpPr>
            <p:cNvPr id="16" name="TextBox 47"/>
            <p:cNvSpPr txBox="1"/>
            <p:nvPr/>
          </p:nvSpPr>
          <p:spPr>
            <a:xfrm>
              <a:off x="573641" y="2770707"/>
              <a:ext cx="5822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edad</a:t>
              </a:r>
              <a:endParaRPr lang="en-US" dirty="0"/>
            </a:p>
          </p:txBody>
        </p:sp>
        <p:sp>
          <p:nvSpPr>
            <p:cNvPr id="17" name="TextBox 48"/>
            <p:cNvSpPr txBox="1"/>
            <p:nvPr/>
          </p:nvSpPr>
          <p:spPr>
            <a:xfrm>
              <a:off x="573641" y="3608907"/>
              <a:ext cx="80182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especie</a:t>
              </a:r>
              <a:endParaRPr lang="en-US" dirty="0"/>
            </a:p>
          </p:txBody>
        </p:sp>
        <p:sp>
          <p:nvSpPr>
            <p:cNvPr id="18" name="TextBox 60"/>
            <p:cNvSpPr txBox="1"/>
            <p:nvPr/>
          </p:nvSpPr>
          <p:spPr>
            <a:xfrm>
              <a:off x="618595" y="113399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19" name="TextBox 2"/>
            <p:cNvSpPr txBox="1"/>
            <p:nvPr/>
          </p:nvSpPr>
          <p:spPr>
            <a:xfrm>
              <a:off x="2478641" y="1501739"/>
              <a:ext cx="81842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 err="1" smtClean="0"/>
                <a:t>entidad</a:t>
              </a:r>
              <a:endParaRPr lang="en-US" i="1" dirty="0"/>
            </a:p>
          </p:txBody>
        </p:sp>
        <p:sp>
          <p:nvSpPr>
            <p:cNvPr id="20" name="Rectangle 4"/>
            <p:cNvSpPr/>
            <p:nvPr/>
          </p:nvSpPr>
          <p:spPr>
            <a:xfrm>
              <a:off x="4685800" y="1101903"/>
              <a:ext cx="2286000" cy="762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Jaula</a:t>
              </a:r>
              <a:endParaRPr lang="en-US" dirty="0"/>
            </a:p>
          </p:txBody>
        </p:sp>
        <p:sp>
          <p:nvSpPr>
            <p:cNvPr id="21" name="Rectangle 24"/>
            <p:cNvSpPr/>
            <p:nvPr/>
          </p:nvSpPr>
          <p:spPr>
            <a:xfrm>
              <a:off x="7505200" y="2168703"/>
              <a:ext cx="16002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Tiempo</a:t>
              </a:r>
              <a:endParaRPr lang="en-US" dirty="0"/>
            </a:p>
          </p:txBody>
        </p:sp>
        <p:cxnSp>
          <p:nvCxnSpPr>
            <p:cNvPr id="22" name="Shape 28"/>
            <p:cNvCxnSpPr>
              <a:stCxn id="20" idx="3"/>
              <a:endCxn id="21" idx="1"/>
            </p:cNvCxnSpPr>
            <p:nvPr/>
          </p:nvCxnSpPr>
          <p:spPr>
            <a:xfrm>
              <a:off x="6971800" y="1482903"/>
              <a:ext cx="533400" cy="876300"/>
            </a:xfrm>
            <a:prstGeom prst="bentConnector3">
              <a:avLst>
                <a:gd name="adj1" fmla="val 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38"/>
            <p:cNvSpPr txBox="1"/>
            <p:nvPr/>
          </p:nvSpPr>
          <p:spPr>
            <a:xfrm>
              <a:off x="7276600" y="1940103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24" name="TextBox 45"/>
            <p:cNvSpPr txBox="1"/>
            <p:nvPr/>
          </p:nvSpPr>
          <p:spPr>
            <a:xfrm>
              <a:off x="7200400" y="1679237"/>
              <a:ext cx="115929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horaComida</a:t>
              </a:r>
              <a:endParaRPr lang="en-US" dirty="0"/>
            </a:p>
          </p:txBody>
        </p:sp>
        <p:sp>
          <p:nvSpPr>
            <p:cNvPr id="25" name="TextBox 58"/>
            <p:cNvSpPr txBox="1"/>
            <p:nvPr/>
          </p:nvSpPr>
          <p:spPr>
            <a:xfrm>
              <a:off x="6971800" y="1115160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26" name="TextBox 50"/>
            <p:cNvSpPr txBox="1"/>
            <p:nvPr/>
          </p:nvSpPr>
          <p:spPr>
            <a:xfrm>
              <a:off x="6286000" y="1525622"/>
              <a:ext cx="8413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 err="1" smtClean="0"/>
                <a:t>entidad</a:t>
              </a:r>
              <a:endParaRPr lang="en-US" i="1" dirty="0"/>
            </a:p>
          </p:txBody>
        </p:sp>
        <p:sp>
          <p:nvSpPr>
            <p:cNvPr id="27" name="Rectangle 61"/>
            <p:cNvSpPr/>
            <p:nvPr/>
          </p:nvSpPr>
          <p:spPr>
            <a:xfrm>
              <a:off x="7505200" y="3063730"/>
              <a:ext cx="1321731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Edificio</a:t>
              </a:r>
              <a:endParaRPr lang="en-US" dirty="0"/>
            </a:p>
          </p:txBody>
        </p:sp>
        <p:cxnSp>
          <p:nvCxnSpPr>
            <p:cNvPr id="28" name="Shape 62"/>
            <p:cNvCxnSpPr>
              <a:stCxn id="20" idx="3"/>
              <a:endCxn id="27" idx="1"/>
            </p:cNvCxnSpPr>
            <p:nvPr/>
          </p:nvCxnSpPr>
          <p:spPr>
            <a:xfrm>
              <a:off x="6971800" y="1482903"/>
              <a:ext cx="533400" cy="1771327"/>
            </a:xfrm>
            <a:prstGeom prst="bentConnector3">
              <a:avLst>
                <a:gd name="adj1" fmla="val 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71"/>
            <p:cNvSpPr txBox="1"/>
            <p:nvPr/>
          </p:nvSpPr>
          <p:spPr>
            <a:xfrm>
              <a:off x="7203540" y="2521233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30" name="TextBox 72"/>
            <p:cNvSpPr txBox="1"/>
            <p:nvPr/>
          </p:nvSpPr>
          <p:spPr>
            <a:xfrm>
              <a:off x="7259720" y="2725970"/>
              <a:ext cx="47320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edif</a:t>
              </a:r>
              <a:endParaRPr lang="en-US" dirty="0"/>
            </a:p>
          </p:txBody>
        </p:sp>
        <p:sp>
          <p:nvSpPr>
            <p:cNvPr id="31" name="Rectangle 5"/>
            <p:cNvSpPr/>
            <p:nvPr/>
          </p:nvSpPr>
          <p:spPr>
            <a:xfrm>
              <a:off x="3658823" y="3063730"/>
              <a:ext cx="2286000" cy="762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Guardia</a:t>
              </a:r>
              <a:endParaRPr lang="en-US" dirty="0"/>
            </a:p>
          </p:txBody>
        </p:sp>
        <p:sp>
          <p:nvSpPr>
            <p:cNvPr id="32" name="Rectangle 29"/>
            <p:cNvSpPr/>
            <p:nvPr/>
          </p:nvSpPr>
          <p:spPr>
            <a:xfrm>
              <a:off x="6173423" y="4030994"/>
              <a:ext cx="16764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Nombre</a:t>
              </a:r>
              <a:endParaRPr lang="en-US" dirty="0"/>
            </a:p>
          </p:txBody>
        </p:sp>
        <p:cxnSp>
          <p:nvCxnSpPr>
            <p:cNvPr id="33" name="Shape 34"/>
            <p:cNvCxnSpPr>
              <a:stCxn id="31" idx="3"/>
              <a:endCxn id="32" idx="0"/>
            </p:cNvCxnSpPr>
            <p:nvPr/>
          </p:nvCxnSpPr>
          <p:spPr>
            <a:xfrm>
              <a:off x="5944823" y="3444730"/>
              <a:ext cx="1066800" cy="586264"/>
            </a:xfrm>
            <a:prstGeom prst="bentConnector2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6"/>
            <p:cNvSpPr txBox="1"/>
            <p:nvPr/>
          </p:nvSpPr>
          <p:spPr>
            <a:xfrm>
              <a:off x="7038880" y="3623562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35" name="TextBox 44"/>
            <p:cNvSpPr txBox="1"/>
            <p:nvPr/>
          </p:nvSpPr>
          <p:spPr>
            <a:xfrm>
              <a:off x="6453041" y="3063730"/>
              <a:ext cx="79060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nombre</a:t>
              </a:r>
              <a:endParaRPr lang="en-US" dirty="0"/>
            </a:p>
          </p:txBody>
        </p:sp>
        <p:sp>
          <p:nvSpPr>
            <p:cNvPr id="36" name="TextBox 57"/>
            <p:cNvSpPr txBox="1"/>
            <p:nvPr/>
          </p:nvSpPr>
          <p:spPr>
            <a:xfrm>
              <a:off x="5944823" y="308706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37" name="TextBox 59"/>
            <p:cNvSpPr txBox="1"/>
            <p:nvPr/>
          </p:nvSpPr>
          <p:spPr>
            <a:xfrm>
              <a:off x="5278797" y="3520930"/>
              <a:ext cx="127562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 err="1" smtClean="0"/>
                <a:t>entidad</a:t>
              </a:r>
              <a:endParaRPr lang="en-US" i="1" dirty="0"/>
            </a:p>
          </p:txBody>
        </p:sp>
      </p:grpSp>
      <p:cxnSp>
        <p:nvCxnSpPr>
          <p:cNvPr id="39" name="Conector recto de flecha 38"/>
          <p:cNvCxnSpPr>
            <a:stCxn id="20" idx="1"/>
            <a:endCxn id="5" idx="3"/>
          </p:cNvCxnSpPr>
          <p:nvPr/>
        </p:nvCxnSpPr>
        <p:spPr>
          <a:xfrm flipH="1">
            <a:off x="2774023" y="1071936"/>
            <a:ext cx="1521359" cy="188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46"/>
          <p:cNvSpPr txBox="1"/>
          <p:nvPr/>
        </p:nvSpPr>
        <p:spPr>
          <a:xfrm>
            <a:off x="2744101" y="761182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  <a:endParaRPr lang="en-US" dirty="0" smtClean="0"/>
          </a:p>
        </p:txBody>
      </p:sp>
      <p:sp>
        <p:nvSpPr>
          <p:cNvPr id="41" name="TextBox 46"/>
          <p:cNvSpPr txBox="1"/>
          <p:nvPr/>
        </p:nvSpPr>
        <p:spPr>
          <a:xfrm>
            <a:off x="3993722" y="72302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</a:p>
        </p:txBody>
      </p:sp>
      <p:sp>
        <p:nvSpPr>
          <p:cNvPr id="42" name="TextBox 46"/>
          <p:cNvSpPr txBox="1"/>
          <p:nvPr/>
        </p:nvSpPr>
        <p:spPr>
          <a:xfrm>
            <a:off x="3091349" y="773984"/>
            <a:ext cx="8611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contiene</a:t>
            </a:r>
            <a:endParaRPr lang="en-US" dirty="0" smtClean="0"/>
          </a:p>
        </p:txBody>
      </p:sp>
      <p:sp>
        <p:nvSpPr>
          <p:cNvPr id="43" name="TextBox 46"/>
          <p:cNvSpPr txBox="1"/>
          <p:nvPr/>
        </p:nvSpPr>
        <p:spPr>
          <a:xfrm>
            <a:off x="3114751" y="1093748"/>
            <a:ext cx="8114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relación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3286633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Base de datos: Conjunto de </a:t>
            </a:r>
            <a:r>
              <a:rPr lang="es-MX" b="1" dirty="0" smtClean="0"/>
              <a:t>relaciones</a:t>
            </a:r>
            <a:r>
              <a:rPr lang="es-MX" dirty="0" smtClean="0"/>
              <a:t> (o </a:t>
            </a:r>
            <a:r>
              <a:rPr lang="es-MX" b="1" dirty="0" smtClean="0"/>
              <a:t>tablas</a:t>
            </a:r>
            <a:r>
              <a:rPr lang="es-MX" dirty="0" smtClean="0"/>
              <a:t>)</a:t>
            </a:r>
          </a:p>
          <a:p>
            <a:r>
              <a:rPr lang="es-MX" dirty="0" smtClean="0"/>
              <a:t>Cada relación tiene </a:t>
            </a:r>
            <a:r>
              <a:rPr lang="es-MX" b="1" dirty="0" smtClean="0"/>
              <a:t>atributos</a:t>
            </a:r>
            <a:r>
              <a:rPr lang="es-MX" dirty="0" smtClean="0"/>
              <a:t> ( o </a:t>
            </a:r>
            <a:r>
              <a:rPr lang="es-MX" b="1" dirty="0" smtClean="0"/>
              <a:t>columnas</a:t>
            </a:r>
            <a:r>
              <a:rPr lang="es-MX" dirty="0" smtClean="0"/>
              <a:t>)</a:t>
            </a:r>
          </a:p>
          <a:p>
            <a:r>
              <a:rPr lang="es-MX" dirty="0" smtClean="0"/>
              <a:t>Cada </a:t>
            </a:r>
            <a:r>
              <a:rPr lang="es-MX" b="1" dirty="0" err="1" smtClean="0"/>
              <a:t>tuple</a:t>
            </a:r>
            <a:r>
              <a:rPr lang="es-MX" dirty="0" smtClean="0"/>
              <a:t> (o </a:t>
            </a:r>
            <a:r>
              <a:rPr lang="es-MX" b="1" dirty="0" smtClean="0"/>
              <a:t>renglón</a:t>
            </a:r>
            <a:r>
              <a:rPr lang="es-MX" dirty="0" smtClean="0"/>
              <a:t>) tiene valores para cada atributo. </a:t>
            </a:r>
          </a:p>
          <a:p>
            <a:r>
              <a:rPr lang="es-MX" dirty="0" smtClean="0"/>
              <a:t>Cada atributo tiene un </a:t>
            </a:r>
            <a:r>
              <a:rPr lang="es-MX" b="1" dirty="0" smtClean="0"/>
              <a:t>tipo</a:t>
            </a:r>
            <a:r>
              <a:rPr lang="es-MX" dirty="0" smtClean="0"/>
              <a:t> (o </a:t>
            </a:r>
            <a:r>
              <a:rPr lang="es-MX" b="1" dirty="0" smtClean="0"/>
              <a:t>dominio</a:t>
            </a:r>
            <a:r>
              <a:rPr lang="es-MX" dirty="0" smtClean="0"/>
              <a:t>)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88037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40</a:t>
            </a:fld>
            <a:endParaRPr lang="es-MX"/>
          </a:p>
        </p:txBody>
      </p:sp>
      <p:sp>
        <p:nvSpPr>
          <p:cNvPr id="3" name="Rectángulo 2"/>
          <p:cNvSpPr/>
          <p:nvPr/>
        </p:nvSpPr>
        <p:spPr>
          <a:xfrm>
            <a:off x="316379" y="4086027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Los </a:t>
            </a:r>
            <a:r>
              <a:rPr lang="en-US" dirty="0" err="1" smtClean="0"/>
              <a:t>animales</a:t>
            </a:r>
            <a:r>
              <a:rPr lang="en-US" dirty="0" smtClean="0"/>
              <a:t> </a:t>
            </a:r>
            <a:r>
              <a:rPr lang="en-US" dirty="0" err="1"/>
              <a:t>estan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1 </a:t>
            </a:r>
            <a:r>
              <a:rPr lang="en-US" dirty="0" err="1"/>
              <a:t>Jaula</a:t>
            </a:r>
            <a:r>
              <a:rPr lang="en-US" dirty="0"/>
              <a:t>; las </a:t>
            </a:r>
            <a:r>
              <a:rPr lang="en-US" dirty="0" err="1"/>
              <a:t>Jaulas</a:t>
            </a:r>
            <a:r>
              <a:rPr lang="en-US" dirty="0"/>
              <a:t> </a:t>
            </a:r>
            <a:r>
              <a:rPr lang="en-US" dirty="0" err="1"/>
              <a:t>tienen</a:t>
            </a:r>
            <a:r>
              <a:rPr lang="en-US" dirty="0"/>
              <a:t> </a:t>
            </a:r>
            <a:r>
              <a:rPr lang="en-US" dirty="0" err="1"/>
              <a:t>varios</a:t>
            </a:r>
            <a:r>
              <a:rPr lang="en-US" dirty="0"/>
              <a:t> </a:t>
            </a:r>
            <a:r>
              <a:rPr lang="en-US" dirty="0" err="1"/>
              <a:t>animales</a:t>
            </a:r>
            <a:endParaRPr lang="en-US" dirty="0"/>
          </a:p>
        </p:txBody>
      </p:sp>
      <p:grpSp>
        <p:nvGrpSpPr>
          <p:cNvPr id="4" name="Grupo 3"/>
          <p:cNvGrpSpPr/>
          <p:nvPr/>
        </p:nvGrpSpPr>
        <p:grpSpPr>
          <a:xfrm>
            <a:off x="183223" y="690936"/>
            <a:ext cx="8531759" cy="3310091"/>
            <a:chOff x="573641" y="1101903"/>
            <a:chExt cx="8531759" cy="3310091"/>
          </a:xfrm>
        </p:grpSpPr>
        <p:sp>
          <p:nvSpPr>
            <p:cNvPr id="5" name="Rectangle 3"/>
            <p:cNvSpPr/>
            <p:nvPr/>
          </p:nvSpPr>
          <p:spPr>
            <a:xfrm>
              <a:off x="878441" y="1120739"/>
              <a:ext cx="2286000" cy="762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Animal</a:t>
              </a:r>
              <a:endParaRPr lang="en-US" dirty="0"/>
            </a:p>
          </p:txBody>
        </p:sp>
        <p:sp>
          <p:nvSpPr>
            <p:cNvPr id="6" name="Rectangle 6"/>
            <p:cNvSpPr/>
            <p:nvPr/>
          </p:nvSpPr>
          <p:spPr>
            <a:xfrm>
              <a:off x="1335641" y="3140039"/>
              <a:ext cx="16002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Edad</a:t>
              </a:r>
              <a:endParaRPr lang="en-US" dirty="0"/>
            </a:p>
          </p:txBody>
        </p:sp>
        <p:sp>
          <p:nvSpPr>
            <p:cNvPr id="7" name="Rectangle 7"/>
            <p:cNvSpPr/>
            <p:nvPr/>
          </p:nvSpPr>
          <p:spPr>
            <a:xfrm>
              <a:off x="1335641" y="2149439"/>
              <a:ext cx="16002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Nombre</a:t>
              </a:r>
              <a:endParaRPr lang="en-US" dirty="0"/>
            </a:p>
          </p:txBody>
        </p:sp>
        <p:cxnSp>
          <p:nvCxnSpPr>
            <p:cNvPr id="8" name="Elbow Connector 21"/>
            <p:cNvCxnSpPr>
              <a:stCxn id="5" idx="1"/>
              <a:endCxn id="7" idx="1"/>
            </p:cNvCxnSpPr>
            <p:nvPr/>
          </p:nvCxnSpPr>
          <p:spPr>
            <a:xfrm rot="10800000" flipH="1" flipV="1">
              <a:off x="878441" y="1501739"/>
              <a:ext cx="457200" cy="838200"/>
            </a:xfrm>
            <a:prstGeom prst="bentConnector3">
              <a:avLst>
                <a:gd name="adj1" fmla="val -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Elbow Connector 23"/>
            <p:cNvCxnSpPr>
              <a:stCxn id="5" idx="1"/>
              <a:endCxn id="6" idx="1"/>
            </p:cNvCxnSpPr>
            <p:nvPr/>
          </p:nvCxnSpPr>
          <p:spPr>
            <a:xfrm rot="10800000" flipH="1" flipV="1">
              <a:off x="878441" y="1501739"/>
              <a:ext cx="457200" cy="1828800"/>
            </a:xfrm>
            <a:prstGeom prst="bentConnector3">
              <a:avLst>
                <a:gd name="adj1" fmla="val -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Rectangle 30"/>
            <p:cNvSpPr/>
            <p:nvPr/>
          </p:nvSpPr>
          <p:spPr>
            <a:xfrm>
              <a:off x="1335642" y="4016339"/>
              <a:ext cx="16002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Especia</a:t>
              </a:r>
              <a:endParaRPr lang="en-US" dirty="0"/>
            </a:p>
          </p:txBody>
        </p:sp>
        <p:cxnSp>
          <p:nvCxnSpPr>
            <p:cNvPr id="11" name="Elbow Connector 32"/>
            <p:cNvCxnSpPr>
              <a:stCxn id="5" idx="1"/>
              <a:endCxn id="10" idx="1"/>
            </p:cNvCxnSpPr>
            <p:nvPr/>
          </p:nvCxnSpPr>
          <p:spPr>
            <a:xfrm rot="10800000" flipH="1" flipV="1">
              <a:off x="878440" y="1501739"/>
              <a:ext cx="457201" cy="2705100"/>
            </a:xfrm>
            <a:prstGeom prst="bentConnector3">
              <a:avLst>
                <a:gd name="adj1" fmla="val -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41"/>
            <p:cNvSpPr txBox="1"/>
            <p:nvPr/>
          </p:nvSpPr>
          <p:spPr>
            <a:xfrm>
              <a:off x="1075798" y="197060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13" name="TextBox 42"/>
            <p:cNvSpPr txBox="1"/>
            <p:nvPr/>
          </p:nvSpPr>
          <p:spPr>
            <a:xfrm>
              <a:off x="1075798" y="299930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14" name="TextBox 43"/>
            <p:cNvSpPr txBox="1"/>
            <p:nvPr/>
          </p:nvSpPr>
          <p:spPr>
            <a:xfrm>
              <a:off x="1075798" y="3837507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15" name="TextBox 46"/>
            <p:cNvSpPr txBox="1"/>
            <p:nvPr/>
          </p:nvSpPr>
          <p:spPr>
            <a:xfrm>
              <a:off x="573641" y="1780107"/>
              <a:ext cx="79060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nombre</a:t>
              </a:r>
              <a:endParaRPr lang="en-US" dirty="0"/>
            </a:p>
          </p:txBody>
        </p:sp>
        <p:sp>
          <p:nvSpPr>
            <p:cNvPr id="16" name="TextBox 47"/>
            <p:cNvSpPr txBox="1"/>
            <p:nvPr/>
          </p:nvSpPr>
          <p:spPr>
            <a:xfrm>
              <a:off x="573641" y="2770707"/>
              <a:ext cx="5822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edad</a:t>
              </a:r>
              <a:endParaRPr lang="en-US" dirty="0"/>
            </a:p>
          </p:txBody>
        </p:sp>
        <p:sp>
          <p:nvSpPr>
            <p:cNvPr id="17" name="TextBox 48"/>
            <p:cNvSpPr txBox="1"/>
            <p:nvPr/>
          </p:nvSpPr>
          <p:spPr>
            <a:xfrm>
              <a:off x="573641" y="3608907"/>
              <a:ext cx="80182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especie</a:t>
              </a:r>
              <a:endParaRPr lang="en-US" dirty="0"/>
            </a:p>
          </p:txBody>
        </p:sp>
        <p:sp>
          <p:nvSpPr>
            <p:cNvPr id="18" name="TextBox 60"/>
            <p:cNvSpPr txBox="1"/>
            <p:nvPr/>
          </p:nvSpPr>
          <p:spPr>
            <a:xfrm>
              <a:off x="618595" y="113399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19" name="TextBox 2"/>
            <p:cNvSpPr txBox="1"/>
            <p:nvPr/>
          </p:nvSpPr>
          <p:spPr>
            <a:xfrm>
              <a:off x="2478641" y="1501739"/>
              <a:ext cx="81842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 err="1" smtClean="0"/>
                <a:t>entidad</a:t>
              </a:r>
              <a:endParaRPr lang="en-US" i="1" dirty="0"/>
            </a:p>
          </p:txBody>
        </p:sp>
        <p:sp>
          <p:nvSpPr>
            <p:cNvPr id="20" name="Rectangle 4"/>
            <p:cNvSpPr/>
            <p:nvPr/>
          </p:nvSpPr>
          <p:spPr>
            <a:xfrm>
              <a:off x="4685800" y="1101903"/>
              <a:ext cx="2286000" cy="762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Jaula</a:t>
              </a:r>
              <a:endParaRPr lang="en-US" dirty="0"/>
            </a:p>
          </p:txBody>
        </p:sp>
        <p:sp>
          <p:nvSpPr>
            <p:cNvPr id="21" name="Rectangle 24"/>
            <p:cNvSpPr/>
            <p:nvPr/>
          </p:nvSpPr>
          <p:spPr>
            <a:xfrm>
              <a:off x="7505200" y="2168703"/>
              <a:ext cx="16002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Tiempo</a:t>
              </a:r>
              <a:endParaRPr lang="en-US" dirty="0"/>
            </a:p>
          </p:txBody>
        </p:sp>
        <p:cxnSp>
          <p:nvCxnSpPr>
            <p:cNvPr id="22" name="Shape 28"/>
            <p:cNvCxnSpPr>
              <a:stCxn id="20" idx="3"/>
              <a:endCxn id="21" idx="1"/>
            </p:cNvCxnSpPr>
            <p:nvPr/>
          </p:nvCxnSpPr>
          <p:spPr>
            <a:xfrm>
              <a:off x="6971800" y="1482903"/>
              <a:ext cx="533400" cy="876300"/>
            </a:xfrm>
            <a:prstGeom prst="bentConnector3">
              <a:avLst>
                <a:gd name="adj1" fmla="val 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38"/>
            <p:cNvSpPr txBox="1"/>
            <p:nvPr/>
          </p:nvSpPr>
          <p:spPr>
            <a:xfrm>
              <a:off x="7276600" y="1940103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24" name="TextBox 45"/>
            <p:cNvSpPr txBox="1"/>
            <p:nvPr/>
          </p:nvSpPr>
          <p:spPr>
            <a:xfrm>
              <a:off x="7200400" y="1679237"/>
              <a:ext cx="115929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horaComida</a:t>
              </a:r>
              <a:endParaRPr lang="en-US" dirty="0"/>
            </a:p>
          </p:txBody>
        </p:sp>
        <p:sp>
          <p:nvSpPr>
            <p:cNvPr id="25" name="TextBox 58"/>
            <p:cNvSpPr txBox="1"/>
            <p:nvPr/>
          </p:nvSpPr>
          <p:spPr>
            <a:xfrm>
              <a:off x="6971800" y="1115160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26" name="TextBox 50"/>
            <p:cNvSpPr txBox="1"/>
            <p:nvPr/>
          </p:nvSpPr>
          <p:spPr>
            <a:xfrm>
              <a:off x="6286000" y="1525622"/>
              <a:ext cx="84134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 err="1" smtClean="0"/>
                <a:t>entidad</a:t>
              </a:r>
              <a:endParaRPr lang="en-US" i="1" dirty="0"/>
            </a:p>
          </p:txBody>
        </p:sp>
        <p:sp>
          <p:nvSpPr>
            <p:cNvPr id="27" name="Rectangle 61"/>
            <p:cNvSpPr/>
            <p:nvPr/>
          </p:nvSpPr>
          <p:spPr>
            <a:xfrm>
              <a:off x="7505200" y="3063730"/>
              <a:ext cx="1321731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Edificio</a:t>
              </a:r>
              <a:endParaRPr lang="en-US" dirty="0"/>
            </a:p>
          </p:txBody>
        </p:sp>
        <p:cxnSp>
          <p:nvCxnSpPr>
            <p:cNvPr id="28" name="Shape 62"/>
            <p:cNvCxnSpPr>
              <a:stCxn id="20" idx="3"/>
              <a:endCxn id="27" idx="1"/>
            </p:cNvCxnSpPr>
            <p:nvPr/>
          </p:nvCxnSpPr>
          <p:spPr>
            <a:xfrm>
              <a:off x="6971800" y="1482903"/>
              <a:ext cx="533400" cy="1771327"/>
            </a:xfrm>
            <a:prstGeom prst="bentConnector3">
              <a:avLst>
                <a:gd name="adj1" fmla="val 50000"/>
              </a:avLst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71"/>
            <p:cNvSpPr txBox="1"/>
            <p:nvPr/>
          </p:nvSpPr>
          <p:spPr>
            <a:xfrm>
              <a:off x="7203540" y="2521233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30" name="TextBox 72"/>
            <p:cNvSpPr txBox="1"/>
            <p:nvPr/>
          </p:nvSpPr>
          <p:spPr>
            <a:xfrm>
              <a:off x="7259720" y="2725970"/>
              <a:ext cx="47320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edif</a:t>
              </a:r>
              <a:endParaRPr lang="en-US" dirty="0"/>
            </a:p>
          </p:txBody>
        </p:sp>
        <p:sp>
          <p:nvSpPr>
            <p:cNvPr id="31" name="Rectangle 5"/>
            <p:cNvSpPr/>
            <p:nvPr/>
          </p:nvSpPr>
          <p:spPr>
            <a:xfrm>
              <a:off x="3658823" y="3063730"/>
              <a:ext cx="2286000" cy="762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smtClean="0"/>
                <a:t>Guardia</a:t>
              </a:r>
              <a:endParaRPr lang="en-US" dirty="0"/>
            </a:p>
          </p:txBody>
        </p:sp>
        <p:sp>
          <p:nvSpPr>
            <p:cNvPr id="32" name="Rectangle 29"/>
            <p:cNvSpPr/>
            <p:nvPr/>
          </p:nvSpPr>
          <p:spPr>
            <a:xfrm>
              <a:off x="6173423" y="4030994"/>
              <a:ext cx="1676400" cy="381000"/>
            </a:xfrm>
            <a:prstGeom prst="rect">
              <a:avLst/>
            </a:prstGeom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 err="1" smtClean="0"/>
                <a:t>Nombre</a:t>
              </a:r>
              <a:endParaRPr lang="en-US" dirty="0"/>
            </a:p>
          </p:txBody>
        </p:sp>
        <p:cxnSp>
          <p:nvCxnSpPr>
            <p:cNvPr id="33" name="Shape 34"/>
            <p:cNvCxnSpPr>
              <a:stCxn id="31" idx="3"/>
              <a:endCxn id="32" idx="0"/>
            </p:cNvCxnSpPr>
            <p:nvPr/>
          </p:nvCxnSpPr>
          <p:spPr>
            <a:xfrm>
              <a:off x="5944823" y="3444730"/>
              <a:ext cx="1066800" cy="586264"/>
            </a:xfrm>
            <a:prstGeom prst="bentConnector2">
              <a:avLst/>
            </a:prstGeom>
            <a:ln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6"/>
            <p:cNvSpPr txBox="1"/>
            <p:nvPr/>
          </p:nvSpPr>
          <p:spPr>
            <a:xfrm>
              <a:off x="7038880" y="3623562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  <p:sp>
          <p:nvSpPr>
            <p:cNvPr id="35" name="TextBox 44"/>
            <p:cNvSpPr txBox="1"/>
            <p:nvPr/>
          </p:nvSpPr>
          <p:spPr>
            <a:xfrm>
              <a:off x="6453041" y="3063730"/>
              <a:ext cx="79060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nombre</a:t>
              </a:r>
              <a:endParaRPr lang="en-US" dirty="0"/>
            </a:p>
          </p:txBody>
        </p:sp>
        <p:sp>
          <p:nvSpPr>
            <p:cNvPr id="36" name="TextBox 57"/>
            <p:cNvSpPr txBox="1"/>
            <p:nvPr/>
          </p:nvSpPr>
          <p:spPr>
            <a:xfrm>
              <a:off x="5944823" y="3087066"/>
              <a:ext cx="301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37" name="TextBox 59"/>
            <p:cNvSpPr txBox="1"/>
            <p:nvPr/>
          </p:nvSpPr>
          <p:spPr>
            <a:xfrm>
              <a:off x="5278797" y="3520930"/>
              <a:ext cx="1275626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i="1" dirty="0" err="1" smtClean="0"/>
                <a:t>entidad</a:t>
              </a:r>
              <a:endParaRPr lang="en-US" i="1" dirty="0"/>
            </a:p>
          </p:txBody>
        </p:sp>
      </p:grpSp>
      <p:cxnSp>
        <p:nvCxnSpPr>
          <p:cNvPr id="39" name="Conector recto de flecha 38"/>
          <p:cNvCxnSpPr>
            <a:stCxn id="20" idx="1"/>
            <a:endCxn id="5" idx="3"/>
          </p:cNvCxnSpPr>
          <p:nvPr/>
        </p:nvCxnSpPr>
        <p:spPr>
          <a:xfrm flipH="1">
            <a:off x="2774023" y="1071936"/>
            <a:ext cx="1521359" cy="188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46"/>
          <p:cNvSpPr txBox="1"/>
          <p:nvPr/>
        </p:nvSpPr>
        <p:spPr>
          <a:xfrm>
            <a:off x="2744101" y="761182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  <a:endParaRPr lang="en-US" dirty="0" smtClean="0"/>
          </a:p>
        </p:txBody>
      </p:sp>
      <p:sp>
        <p:nvSpPr>
          <p:cNvPr id="41" name="TextBox 46"/>
          <p:cNvSpPr txBox="1"/>
          <p:nvPr/>
        </p:nvSpPr>
        <p:spPr>
          <a:xfrm>
            <a:off x="3993722" y="723029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1</a:t>
            </a:r>
          </a:p>
        </p:txBody>
      </p:sp>
      <p:sp>
        <p:nvSpPr>
          <p:cNvPr id="42" name="TextBox 46"/>
          <p:cNvSpPr txBox="1"/>
          <p:nvPr/>
        </p:nvSpPr>
        <p:spPr>
          <a:xfrm>
            <a:off x="3091349" y="773984"/>
            <a:ext cx="86113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contiene</a:t>
            </a:r>
            <a:endParaRPr lang="en-US" dirty="0" smtClean="0"/>
          </a:p>
        </p:txBody>
      </p:sp>
      <p:sp>
        <p:nvSpPr>
          <p:cNvPr id="43" name="TextBox 46"/>
          <p:cNvSpPr txBox="1"/>
          <p:nvPr/>
        </p:nvSpPr>
        <p:spPr>
          <a:xfrm>
            <a:off x="3114751" y="1093748"/>
            <a:ext cx="8114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relación</a:t>
            </a:r>
            <a:endParaRPr lang="en-US" dirty="0" smtClean="0"/>
          </a:p>
        </p:txBody>
      </p:sp>
      <p:cxnSp>
        <p:nvCxnSpPr>
          <p:cNvPr id="47" name="Conector angular 46"/>
          <p:cNvCxnSpPr>
            <a:stCxn id="20" idx="2"/>
            <a:endCxn id="31" idx="0"/>
          </p:cNvCxnSpPr>
          <p:nvPr/>
        </p:nvCxnSpPr>
        <p:spPr>
          <a:xfrm rot="5400000">
            <a:off x="4324981" y="1539361"/>
            <a:ext cx="1199827" cy="1026977"/>
          </a:xfrm>
          <a:prstGeom prst="bentConnector3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TextBox 46"/>
          <p:cNvSpPr txBox="1"/>
          <p:nvPr/>
        </p:nvSpPr>
        <p:spPr>
          <a:xfrm>
            <a:off x="4424622" y="1719367"/>
            <a:ext cx="5725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tiene</a:t>
            </a:r>
            <a:endParaRPr lang="en-US" dirty="0" smtClean="0"/>
          </a:p>
        </p:txBody>
      </p:sp>
      <p:sp>
        <p:nvSpPr>
          <p:cNvPr id="49" name="TextBox 46"/>
          <p:cNvSpPr txBox="1"/>
          <p:nvPr/>
        </p:nvSpPr>
        <p:spPr>
          <a:xfrm>
            <a:off x="5466451" y="1440837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  <a:endParaRPr lang="en-US" dirty="0" smtClean="0"/>
          </a:p>
        </p:txBody>
      </p:sp>
      <p:sp>
        <p:nvSpPr>
          <p:cNvPr id="50" name="TextBox 46"/>
          <p:cNvSpPr txBox="1"/>
          <p:nvPr/>
        </p:nvSpPr>
        <p:spPr>
          <a:xfrm>
            <a:off x="4458246" y="2385403"/>
            <a:ext cx="28405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21832697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contenido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41</a:t>
            </a:fld>
            <a:endParaRPr lang="es-MX"/>
          </a:p>
        </p:txBody>
      </p:sp>
      <p:pic>
        <p:nvPicPr>
          <p:cNvPr id="4098" name="Picture 2" descr="Image result for question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6" y="0"/>
            <a:ext cx="9144246" cy="5122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81212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Modelo relacional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Esquema (</a:t>
            </a:r>
            <a:r>
              <a:rPr lang="es-MX" dirty="0" err="1" smtClean="0"/>
              <a:t>schema</a:t>
            </a:r>
            <a:r>
              <a:rPr lang="es-MX" dirty="0" smtClean="0"/>
              <a:t>): Descripción estructural de los elementos en la base de datos.</a:t>
            </a:r>
          </a:p>
          <a:p>
            <a:r>
              <a:rPr lang="es-MX" dirty="0" smtClean="0"/>
              <a:t>Instancia: Contenidos de la base de datos.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782647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Modelo relacional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NULL: Significa que un valor es no conocido, o no definido.</a:t>
            </a:r>
          </a:p>
          <a:p>
            <a:r>
              <a:rPr lang="es-MX" dirty="0" smtClean="0"/>
              <a:t>Llave (Key): Valor único para cada </a:t>
            </a:r>
            <a:r>
              <a:rPr lang="es-MX" dirty="0" err="1" smtClean="0"/>
              <a:t>tuple</a:t>
            </a:r>
            <a:endParaRPr lang="es-MX" dirty="0" smtClean="0"/>
          </a:p>
          <a:p>
            <a:pPr lvl="1"/>
            <a:r>
              <a:rPr lang="es-MX" dirty="0" smtClean="0"/>
              <a:t>También pueden ser combinaciones de atributos.</a:t>
            </a:r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017172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Pasos para crear y usar una base de datos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6132600" cy="799401"/>
          </a:xfrm>
        </p:spPr>
        <p:txBody>
          <a:bodyPr/>
          <a:lstStyle/>
          <a:p>
            <a:r>
              <a:rPr lang="es-MX" dirty="0" smtClean="0"/>
              <a:t>Hacer la carga masiva (</a:t>
            </a:r>
            <a:r>
              <a:rPr lang="es-MX" dirty="0" err="1" smtClean="0"/>
              <a:t>Bulk</a:t>
            </a:r>
            <a:r>
              <a:rPr lang="es-MX" dirty="0" smtClean="0"/>
              <a:t> Load)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7</a:t>
            </a:fld>
            <a:endParaRPr lang="es-MX"/>
          </a:p>
        </p:txBody>
      </p:sp>
      <p:sp>
        <p:nvSpPr>
          <p:cNvPr id="5" name="Cilindro 4"/>
          <p:cNvSpPr/>
          <p:nvPr/>
        </p:nvSpPr>
        <p:spPr>
          <a:xfrm>
            <a:off x="2825393" y="2671281"/>
            <a:ext cx="2527443" cy="1869897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aphicFrame>
        <p:nvGraphicFramePr>
          <p:cNvPr id="6" name="Tabla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0949782"/>
              </p:ext>
            </p:extLst>
          </p:nvPr>
        </p:nvGraphicFramePr>
        <p:xfrm>
          <a:off x="3050496" y="3411020"/>
          <a:ext cx="1038618" cy="914400"/>
        </p:xfrm>
        <a:graphic>
          <a:graphicData uri="http://schemas.openxmlformats.org/drawingml/2006/table">
            <a:tbl>
              <a:tblPr firstRow="1" bandRow="1">
                <a:tableStyleId>{775DCB02-9BB8-47FD-8907-85C794F793BA}</a:tableStyleId>
              </a:tblPr>
              <a:tblGrid>
                <a:gridCol w="346206">
                  <a:extLst>
                    <a:ext uri="{9D8B030D-6E8A-4147-A177-3AD203B41FA5}">
                      <a16:colId xmlns:a16="http://schemas.microsoft.com/office/drawing/2014/main" val="3264892649"/>
                    </a:ext>
                  </a:extLst>
                </a:gridCol>
                <a:gridCol w="346206">
                  <a:extLst>
                    <a:ext uri="{9D8B030D-6E8A-4147-A177-3AD203B41FA5}">
                      <a16:colId xmlns:a16="http://schemas.microsoft.com/office/drawing/2014/main" val="3185742376"/>
                    </a:ext>
                  </a:extLst>
                </a:gridCol>
                <a:gridCol w="346206">
                  <a:extLst>
                    <a:ext uri="{9D8B030D-6E8A-4147-A177-3AD203B41FA5}">
                      <a16:colId xmlns:a16="http://schemas.microsoft.com/office/drawing/2014/main" val="2092718522"/>
                    </a:ext>
                  </a:extLst>
                </a:gridCol>
              </a:tblGrid>
              <a:tr h="232258"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8958437"/>
                  </a:ext>
                </a:extLst>
              </a:tr>
              <a:tr h="232258"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5341726"/>
                  </a:ext>
                </a:extLst>
              </a:tr>
              <a:tr h="232258"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0683103"/>
                  </a:ext>
                </a:extLst>
              </a:tr>
            </a:tbl>
          </a:graphicData>
        </a:graphic>
      </p:graphicFrame>
      <p:graphicFrame>
        <p:nvGraphicFramePr>
          <p:cNvPr id="7" name="Tabla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85884209"/>
              </p:ext>
            </p:extLst>
          </p:nvPr>
        </p:nvGraphicFramePr>
        <p:xfrm>
          <a:off x="4201666" y="3411020"/>
          <a:ext cx="1038618" cy="914400"/>
        </p:xfrm>
        <a:graphic>
          <a:graphicData uri="http://schemas.openxmlformats.org/drawingml/2006/table">
            <a:tbl>
              <a:tblPr firstRow="1" bandRow="1">
                <a:tableStyleId>{69C7853C-536D-4A76-A0AE-DD22124D55A5}</a:tableStyleId>
              </a:tblPr>
              <a:tblGrid>
                <a:gridCol w="346206">
                  <a:extLst>
                    <a:ext uri="{9D8B030D-6E8A-4147-A177-3AD203B41FA5}">
                      <a16:colId xmlns:a16="http://schemas.microsoft.com/office/drawing/2014/main" val="3264892649"/>
                    </a:ext>
                  </a:extLst>
                </a:gridCol>
                <a:gridCol w="346206">
                  <a:extLst>
                    <a:ext uri="{9D8B030D-6E8A-4147-A177-3AD203B41FA5}">
                      <a16:colId xmlns:a16="http://schemas.microsoft.com/office/drawing/2014/main" val="3185742376"/>
                    </a:ext>
                  </a:extLst>
                </a:gridCol>
                <a:gridCol w="346206">
                  <a:extLst>
                    <a:ext uri="{9D8B030D-6E8A-4147-A177-3AD203B41FA5}">
                      <a16:colId xmlns:a16="http://schemas.microsoft.com/office/drawing/2014/main" val="2092718522"/>
                    </a:ext>
                  </a:extLst>
                </a:gridCol>
              </a:tblGrid>
              <a:tr h="232258"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8958437"/>
                  </a:ext>
                </a:extLst>
              </a:tr>
              <a:tr h="232258"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5341726"/>
                  </a:ext>
                </a:extLst>
              </a:tr>
              <a:tr h="232258"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0683103"/>
                  </a:ext>
                </a:extLst>
              </a:tr>
            </a:tbl>
          </a:graphicData>
        </a:graphic>
      </p:graphicFrame>
      <p:sp>
        <p:nvSpPr>
          <p:cNvPr id="8" name="CuadroTexto 7"/>
          <p:cNvSpPr txBox="1"/>
          <p:nvPr/>
        </p:nvSpPr>
        <p:spPr>
          <a:xfrm>
            <a:off x="729465" y="2671281"/>
            <a:ext cx="66396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/>
              <a:t>JSON</a:t>
            </a:r>
            <a:endParaRPr lang="es-MX" dirty="0"/>
          </a:p>
        </p:txBody>
      </p:sp>
      <p:sp>
        <p:nvSpPr>
          <p:cNvPr id="9" name="CuadroTexto 8"/>
          <p:cNvSpPr txBox="1"/>
          <p:nvPr/>
        </p:nvSpPr>
        <p:spPr>
          <a:xfrm>
            <a:off x="729465" y="3103243"/>
            <a:ext cx="55335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/>
              <a:t>XML</a:t>
            </a:r>
            <a:endParaRPr lang="es-MX" dirty="0"/>
          </a:p>
        </p:txBody>
      </p:sp>
      <p:pic>
        <p:nvPicPr>
          <p:cNvPr id="1026" name="Picture 2" descr="stick figure obama GIF"/>
          <p:cNvPicPr>
            <a:picLocks noChangeAspect="1" noChangeArrowheads="1" noCrop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465" y="3775235"/>
            <a:ext cx="771286" cy="5501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Conector curvado 10"/>
          <p:cNvCxnSpPr>
            <a:stCxn id="8" idx="3"/>
            <a:endCxn id="5" idx="2"/>
          </p:cNvCxnSpPr>
          <p:nvPr/>
        </p:nvCxnSpPr>
        <p:spPr>
          <a:xfrm>
            <a:off x="1393429" y="2825170"/>
            <a:ext cx="1431964" cy="78106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Conector curvado 12"/>
          <p:cNvCxnSpPr>
            <a:stCxn id="9" idx="3"/>
            <a:endCxn id="5" idx="2"/>
          </p:cNvCxnSpPr>
          <p:nvPr/>
        </p:nvCxnSpPr>
        <p:spPr>
          <a:xfrm>
            <a:off x="1282822" y="3257132"/>
            <a:ext cx="1542571" cy="349098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curvado 15"/>
          <p:cNvCxnSpPr>
            <a:stCxn id="1026" idx="3"/>
            <a:endCxn id="5" idx="2"/>
          </p:cNvCxnSpPr>
          <p:nvPr/>
        </p:nvCxnSpPr>
        <p:spPr>
          <a:xfrm flipV="1">
            <a:off x="1500751" y="3606230"/>
            <a:ext cx="1324642" cy="444098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Cilindro 18"/>
          <p:cNvSpPr/>
          <p:nvPr/>
        </p:nvSpPr>
        <p:spPr>
          <a:xfrm>
            <a:off x="822064" y="2178938"/>
            <a:ext cx="368157" cy="368158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cxnSp>
        <p:nvCxnSpPr>
          <p:cNvPr id="22" name="Conector curvado 21"/>
          <p:cNvCxnSpPr>
            <a:stCxn id="19" idx="4"/>
            <a:endCxn id="5" idx="2"/>
          </p:cNvCxnSpPr>
          <p:nvPr/>
        </p:nvCxnSpPr>
        <p:spPr>
          <a:xfrm>
            <a:off x="1190221" y="2363017"/>
            <a:ext cx="1635172" cy="1243213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335507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6132600" cy="748030"/>
          </a:xfrm>
        </p:spPr>
        <p:txBody>
          <a:bodyPr/>
          <a:lstStyle/>
          <a:p>
            <a:r>
              <a:rPr lang="es-MX" dirty="0" smtClean="0"/>
              <a:t>Realizar </a:t>
            </a:r>
            <a:r>
              <a:rPr lang="es-MX" dirty="0" err="1" smtClean="0"/>
              <a:t>Queries</a:t>
            </a:r>
            <a:r>
              <a:rPr lang="es-MX" dirty="0" smtClean="0"/>
              <a:t> y Modificaciones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8</a:t>
            </a:fld>
            <a:endParaRPr lang="es-MX"/>
          </a:p>
        </p:txBody>
      </p:sp>
      <p:sp>
        <p:nvSpPr>
          <p:cNvPr id="5" name="Cilindro 4"/>
          <p:cNvSpPr/>
          <p:nvPr/>
        </p:nvSpPr>
        <p:spPr>
          <a:xfrm>
            <a:off x="1664414" y="2352782"/>
            <a:ext cx="2527443" cy="1869897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graphicFrame>
        <p:nvGraphicFramePr>
          <p:cNvPr id="6" name="Tabla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4339934"/>
              </p:ext>
            </p:extLst>
          </p:nvPr>
        </p:nvGraphicFramePr>
        <p:xfrm>
          <a:off x="1889517" y="3092521"/>
          <a:ext cx="1038618" cy="914400"/>
        </p:xfrm>
        <a:graphic>
          <a:graphicData uri="http://schemas.openxmlformats.org/drawingml/2006/table">
            <a:tbl>
              <a:tblPr firstRow="1" bandRow="1">
                <a:tableStyleId>{775DCB02-9BB8-47FD-8907-85C794F793BA}</a:tableStyleId>
              </a:tblPr>
              <a:tblGrid>
                <a:gridCol w="346206">
                  <a:extLst>
                    <a:ext uri="{9D8B030D-6E8A-4147-A177-3AD203B41FA5}">
                      <a16:colId xmlns:a16="http://schemas.microsoft.com/office/drawing/2014/main" val="3264892649"/>
                    </a:ext>
                  </a:extLst>
                </a:gridCol>
                <a:gridCol w="346206">
                  <a:extLst>
                    <a:ext uri="{9D8B030D-6E8A-4147-A177-3AD203B41FA5}">
                      <a16:colId xmlns:a16="http://schemas.microsoft.com/office/drawing/2014/main" val="3185742376"/>
                    </a:ext>
                  </a:extLst>
                </a:gridCol>
                <a:gridCol w="346206">
                  <a:extLst>
                    <a:ext uri="{9D8B030D-6E8A-4147-A177-3AD203B41FA5}">
                      <a16:colId xmlns:a16="http://schemas.microsoft.com/office/drawing/2014/main" val="2092718522"/>
                    </a:ext>
                  </a:extLst>
                </a:gridCol>
              </a:tblGrid>
              <a:tr h="232258"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8958437"/>
                  </a:ext>
                </a:extLst>
              </a:tr>
              <a:tr h="232258"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5341726"/>
                  </a:ext>
                </a:extLst>
              </a:tr>
              <a:tr h="232258"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0683103"/>
                  </a:ext>
                </a:extLst>
              </a:tr>
            </a:tbl>
          </a:graphicData>
        </a:graphic>
      </p:graphicFrame>
      <p:graphicFrame>
        <p:nvGraphicFramePr>
          <p:cNvPr id="7" name="Tabla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9327864"/>
              </p:ext>
            </p:extLst>
          </p:nvPr>
        </p:nvGraphicFramePr>
        <p:xfrm>
          <a:off x="3040687" y="3092521"/>
          <a:ext cx="1038618" cy="914400"/>
        </p:xfrm>
        <a:graphic>
          <a:graphicData uri="http://schemas.openxmlformats.org/drawingml/2006/table">
            <a:tbl>
              <a:tblPr firstRow="1" bandRow="1">
                <a:tableStyleId>{69C7853C-536D-4A76-A0AE-DD22124D55A5}</a:tableStyleId>
              </a:tblPr>
              <a:tblGrid>
                <a:gridCol w="346206">
                  <a:extLst>
                    <a:ext uri="{9D8B030D-6E8A-4147-A177-3AD203B41FA5}">
                      <a16:colId xmlns:a16="http://schemas.microsoft.com/office/drawing/2014/main" val="3264892649"/>
                    </a:ext>
                  </a:extLst>
                </a:gridCol>
                <a:gridCol w="346206">
                  <a:extLst>
                    <a:ext uri="{9D8B030D-6E8A-4147-A177-3AD203B41FA5}">
                      <a16:colId xmlns:a16="http://schemas.microsoft.com/office/drawing/2014/main" val="3185742376"/>
                    </a:ext>
                  </a:extLst>
                </a:gridCol>
                <a:gridCol w="346206">
                  <a:extLst>
                    <a:ext uri="{9D8B030D-6E8A-4147-A177-3AD203B41FA5}">
                      <a16:colId xmlns:a16="http://schemas.microsoft.com/office/drawing/2014/main" val="2092718522"/>
                    </a:ext>
                  </a:extLst>
                </a:gridCol>
              </a:tblGrid>
              <a:tr h="232258"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68958437"/>
                  </a:ext>
                </a:extLst>
              </a:tr>
              <a:tr h="232258"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5341726"/>
                  </a:ext>
                </a:extLst>
              </a:tr>
              <a:tr h="232258">
                <a:tc>
                  <a:txBody>
                    <a:bodyPr/>
                    <a:lstStyle/>
                    <a:p>
                      <a:endParaRPr lang="es-MX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s-MX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30683103"/>
                  </a:ext>
                </a:extLst>
              </a:tr>
            </a:tbl>
          </a:graphicData>
        </a:graphic>
      </p:graphicFrame>
      <p:pic>
        <p:nvPicPr>
          <p:cNvPr id="3074" name="Picture 2" descr="Image result for xkcd stick figur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439804" y="1901560"/>
            <a:ext cx="1295660" cy="1190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9" name="Conector curvado 8"/>
          <p:cNvCxnSpPr>
            <a:stCxn id="3074" idx="3"/>
            <a:endCxn id="5" idx="4"/>
          </p:cNvCxnSpPr>
          <p:nvPr/>
        </p:nvCxnSpPr>
        <p:spPr>
          <a:xfrm rot="10800000" flipV="1">
            <a:off x="4191858" y="2497041"/>
            <a:ext cx="1247947" cy="790690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Conector curvado 10"/>
          <p:cNvCxnSpPr>
            <a:endCxn id="3074" idx="2"/>
          </p:cNvCxnSpPr>
          <p:nvPr/>
        </p:nvCxnSpPr>
        <p:spPr>
          <a:xfrm flipV="1">
            <a:off x="4191857" y="3092521"/>
            <a:ext cx="1895777" cy="195209"/>
          </a:xfrm>
          <a:prstGeom prst="curvedConnector2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2" descr="Image result for xkcd stick figur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5439804" y="3431988"/>
            <a:ext cx="1295660" cy="11909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4" name="Conector curvado 13"/>
          <p:cNvCxnSpPr>
            <a:stCxn id="13" idx="3"/>
          </p:cNvCxnSpPr>
          <p:nvPr/>
        </p:nvCxnSpPr>
        <p:spPr>
          <a:xfrm rot="10800000">
            <a:off x="4191858" y="3287731"/>
            <a:ext cx="1247947" cy="739739"/>
          </a:xfrm>
          <a:prstGeom prst="curved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Conector curvado 15"/>
          <p:cNvCxnSpPr>
            <a:stCxn id="5" idx="4"/>
            <a:endCxn id="13" idx="2"/>
          </p:cNvCxnSpPr>
          <p:nvPr/>
        </p:nvCxnSpPr>
        <p:spPr>
          <a:xfrm>
            <a:off x="4191857" y="3287731"/>
            <a:ext cx="1895777" cy="1335218"/>
          </a:xfrm>
          <a:prstGeom prst="curvedConnector4">
            <a:avLst>
              <a:gd name="adj1" fmla="val 32914"/>
              <a:gd name="adj2" fmla="val 117121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CuadroTexto 16"/>
          <p:cNvSpPr txBox="1"/>
          <p:nvPr/>
        </p:nvSpPr>
        <p:spPr>
          <a:xfrm>
            <a:off x="4677622" y="2363503"/>
            <a:ext cx="32412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/>
              <a:t>Q</a:t>
            </a:r>
            <a:endParaRPr lang="es-MX" dirty="0"/>
          </a:p>
        </p:txBody>
      </p:sp>
      <p:sp>
        <p:nvSpPr>
          <p:cNvPr id="19" name="CuadroTexto 18"/>
          <p:cNvSpPr txBox="1"/>
          <p:nvPr/>
        </p:nvSpPr>
        <p:spPr>
          <a:xfrm>
            <a:off x="5058713" y="2948265"/>
            <a:ext cx="31451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R</a:t>
            </a:r>
          </a:p>
        </p:txBody>
      </p:sp>
      <p:sp>
        <p:nvSpPr>
          <p:cNvPr id="20" name="CuadroTexto 19"/>
          <p:cNvSpPr txBox="1"/>
          <p:nvPr/>
        </p:nvSpPr>
        <p:spPr>
          <a:xfrm>
            <a:off x="4815831" y="3585067"/>
            <a:ext cx="3337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M</a:t>
            </a:r>
          </a:p>
        </p:txBody>
      </p:sp>
      <p:sp>
        <p:nvSpPr>
          <p:cNvPr id="21" name="CuadroTexto 20"/>
          <p:cNvSpPr txBox="1"/>
          <p:nvPr/>
        </p:nvSpPr>
        <p:spPr>
          <a:xfrm>
            <a:off x="5139745" y="4382485"/>
            <a:ext cx="52450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/>
              <a:t>‘OK’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9087195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9</a:t>
            </a:fld>
            <a:endParaRPr lang="es-MX"/>
          </a:p>
        </p:txBody>
      </p:sp>
      <p:pic>
        <p:nvPicPr>
          <p:cNvPr id="5" name="Imagen 4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0993" y="650859"/>
            <a:ext cx="4681216" cy="3817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0234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aler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7272</TotalTime>
  <Words>938</Words>
  <Application>Microsoft Office PowerPoint</Application>
  <PresentationFormat>Presentación en pantalla (16:9)</PresentationFormat>
  <Paragraphs>327</Paragraphs>
  <Slides>41</Slides>
  <Notes>4</Notes>
  <HiddenSlides>0</HiddenSlides>
  <MMClips>0</MMClips>
  <ScaleCrop>false</ScaleCrop>
  <HeadingPairs>
    <vt:vector size="6" baseType="variant">
      <vt:variant>
        <vt:lpstr>Fuentes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41</vt:i4>
      </vt:variant>
    </vt:vector>
  </HeadingPairs>
  <TitlesOfParts>
    <vt:vector size="48" baseType="lpstr">
      <vt:lpstr>Arvo</vt:lpstr>
      <vt:lpstr>Roboto Condensed</vt:lpstr>
      <vt:lpstr>Calibri</vt:lpstr>
      <vt:lpstr>Arial</vt:lpstr>
      <vt:lpstr>Roboto Condensed Light</vt:lpstr>
      <vt:lpstr>ＭＳ Ｐゴシック</vt:lpstr>
      <vt:lpstr>Salerio template</vt:lpstr>
      <vt:lpstr>Introducción a las Bases de Datos</vt:lpstr>
      <vt:lpstr>Que se vio la clase pasada</vt:lpstr>
      <vt:lpstr>Modelo relacional</vt:lpstr>
      <vt:lpstr>Presentación de PowerPoint</vt:lpstr>
      <vt:lpstr>Modelo relacional</vt:lpstr>
      <vt:lpstr>Modelo relacional</vt:lpstr>
      <vt:lpstr>Pasos para crear y usar una base de datos</vt:lpstr>
      <vt:lpstr>Presentación de PowerPoint</vt:lpstr>
      <vt:lpstr>Presentación de PowerPoint</vt:lpstr>
      <vt:lpstr>Otros modelos de BD</vt:lpstr>
      <vt:lpstr>Por que habría otros modelos?</vt:lpstr>
      <vt:lpstr>Pregunta!</vt:lpstr>
      <vt:lpstr>Pregunta!</vt:lpstr>
      <vt:lpstr>¿Por que estudiamos bases de datos viejas?</vt:lpstr>
      <vt:lpstr>Modelo Jerárquico</vt:lpstr>
      <vt:lpstr>Presentación de PowerPoint</vt:lpstr>
      <vt:lpstr>Presentación de PowerPoint</vt:lpstr>
      <vt:lpstr>Problemas</vt:lpstr>
      <vt:lpstr>Problemas</vt:lpstr>
      <vt:lpstr>Presentación de PowerPoint</vt:lpstr>
      <vt:lpstr>Bases de datos jerárquicas comerciales</vt:lpstr>
      <vt:lpstr>IMS</vt:lpstr>
      <vt:lpstr>Problemas de IMS</vt:lpstr>
      <vt:lpstr>Otros casos de conflicto</vt:lpstr>
      <vt:lpstr>Otros casos de conflicto</vt:lpstr>
      <vt:lpstr>Por que usar una base de datos IMS</vt:lpstr>
      <vt:lpstr>Que se hizo?</vt:lpstr>
      <vt:lpstr>¿Por que estudiamos bases de datos viejas?</vt:lpstr>
      <vt:lpstr>Base de Datos de Red</vt:lpstr>
      <vt:lpstr>Bases de datos de red</vt:lpstr>
      <vt:lpstr>Ventaja</vt:lpstr>
      <vt:lpstr>Como se debe de diseñar una base de datos?</vt:lpstr>
      <vt:lpstr>Diagrama entidad - relación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Leon Felipe Palafox Novack</dc:creator>
  <cp:lastModifiedBy>Leon Palafox</cp:lastModifiedBy>
  <cp:revision>37</cp:revision>
  <dcterms:modified xsi:type="dcterms:W3CDTF">2019-08-20T16:56:35Z</dcterms:modified>
</cp:coreProperties>
</file>